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87" r:id="rId2"/>
    <p:sldId id="620" r:id="rId3"/>
    <p:sldId id="612" r:id="rId4"/>
    <p:sldId id="478" r:id="rId5"/>
    <p:sldId id="610" r:id="rId6"/>
    <p:sldId id="597" r:id="rId7"/>
    <p:sldId id="596" r:id="rId8"/>
    <p:sldId id="577" r:id="rId9"/>
    <p:sldId id="611" r:id="rId10"/>
    <p:sldId id="600" r:id="rId11"/>
    <p:sldId id="601" r:id="rId12"/>
    <p:sldId id="542" r:id="rId13"/>
    <p:sldId id="602" r:id="rId14"/>
    <p:sldId id="603" r:id="rId15"/>
    <p:sldId id="614" r:id="rId16"/>
    <p:sldId id="627" r:id="rId17"/>
    <p:sldId id="628" r:id="rId18"/>
    <p:sldId id="622" r:id="rId19"/>
    <p:sldId id="621" r:id="rId20"/>
    <p:sldId id="536" r:id="rId21"/>
    <p:sldId id="608" r:id="rId22"/>
    <p:sldId id="604" r:id="rId23"/>
    <p:sldId id="551" r:id="rId24"/>
    <p:sldId id="625" r:id="rId25"/>
    <p:sldId id="624" r:id="rId26"/>
    <p:sldId id="623" r:id="rId27"/>
    <p:sldId id="626" r:id="rId28"/>
    <p:sldId id="578" r:id="rId29"/>
    <p:sldId id="615" r:id="rId30"/>
    <p:sldId id="585" r:id="rId31"/>
    <p:sldId id="587" r:id="rId32"/>
    <p:sldId id="592" r:id="rId33"/>
    <p:sldId id="594" r:id="rId34"/>
    <p:sldId id="565" r:id="rId35"/>
  </p:sldIdLst>
  <p:sldSz cx="9144000" cy="6858000" type="screen4x3"/>
  <p:notesSz cx="9926638" cy="6797675"/>
  <p:defaultTextStyle>
    <a:defPPr>
      <a:defRPr lang="fr-FR"/>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88CA"/>
    <a:srgbClr val="7463EF"/>
    <a:srgbClr val="9999FF"/>
    <a:srgbClr val="333399"/>
    <a:srgbClr val="437CEF"/>
    <a:srgbClr val="CC3300"/>
    <a:srgbClr val="FFAFD7"/>
    <a:srgbClr val="FF99CC"/>
    <a:srgbClr val="FFCCFF"/>
    <a:srgbClr val="D6F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636" autoAdjust="0"/>
    <p:restoredTop sz="83787" autoAdjust="0"/>
  </p:normalViewPr>
  <p:slideViewPr>
    <p:cSldViewPr>
      <p:cViewPr>
        <p:scale>
          <a:sx n="100" d="100"/>
          <a:sy n="100" d="100"/>
        </p:scale>
        <p:origin x="-114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1434" y="-84"/>
      </p:cViewPr>
      <p:guideLst>
        <p:guide orient="horz" pos="2141"/>
        <p:guide pos="312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F1CAE5-34A1-4B85-8B9E-1F72B1C3915A}"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fr-FR"/>
        </a:p>
      </dgm:t>
    </dgm:pt>
    <dgm:pt modelId="{0BF0A7EB-F5A2-4E71-8733-FAB4CACB27B2}">
      <dgm:prSet phldrT="[Texte]"/>
      <dgm:spPr/>
      <dgm:t>
        <a:bodyPr/>
        <a:lstStyle/>
        <a:p>
          <a:r>
            <a:rPr lang="fr-FR" altLang="fr-FR" b="1" dirty="0" smtClean="0">
              <a:latin typeface="Calibri" pitchFamily="34" charset="0"/>
              <a:ea typeface="ＭＳ Ｐゴシック" pitchFamily="34" charset="-128"/>
            </a:rPr>
            <a:t>Loi HPST du 21 juillet 2009 </a:t>
          </a:r>
        </a:p>
        <a:p>
          <a:r>
            <a:rPr lang="fr-FR" altLang="fr-FR" b="1" dirty="0" smtClean="0">
              <a:latin typeface="Calibri" pitchFamily="34" charset="0"/>
              <a:ea typeface="ＭＳ Ｐゴシック" pitchFamily="34" charset="-128"/>
            </a:rPr>
            <a:t>Ordonnance du 13 janvier 2010 (biologie médicale) </a:t>
          </a:r>
        </a:p>
        <a:p>
          <a:r>
            <a:rPr lang="fr-FR" altLang="fr-FR" b="1" dirty="0" smtClean="0">
              <a:latin typeface="Calibri" pitchFamily="34" charset="0"/>
              <a:ea typeface="ＭＳ Ｐゴシック" pitchFamily="34" charset="-128"/>
            </a:rPr>
            <a:t>Loi sur la réforme de la biologie  du 30/05/2013 </a:t>
          </a:r>
          <a:endParaRPr lang="fr-FR" b="1" dirty="0"/>
        </a:p>
      </dgm:t>
    </dgm:pt>
    <dgm:pt modelId="{727FAF68-AE76-4E22-A4E6-79F8A5BAC8A8}" type="parTrans" cxnId="{6444E155-8578-43C3-8402-21B11637B191}">
      <dgm:prSet/>
      <dgm:spPr/>
      <dgm:t>
        <a:bodyPr/>
        <a:lstStyle/>
        <a:p>
          <a:endParaRPr lang="fr-FR"/>
        </a:p>
      </dgm:t>
    </dgm:pt>
    <dgm:pt modelId="{081B680C-58D7-48A7-80D8-DC8541184CE9}" type="sibTrans" cxnId="{6444E155-8578-43C3-8402-21B11637B191}">
      <dgm:prSet/>
      <dgm:spPr/>
      <dgm:t>
        <a:bodyPr/>
        <a:lstStyle/>
        <a:p>
          <a:endParaRPr lang="fr-FR"/>
        </a:p>
      </dgm:t>
    </dgm:pt>
    <dgm:pt modelId="{6D60A900-991E-4651-99F8-9B8D9C65EA6A}">
      <dgm:prSet phldrT="[Texte]" custT="1"/>
      <dgm:spPr/>
      <dgm:t>
        <a:bodyPr/>
        <a:lstStyle/>
        <a:p>
          <a:r>
            <a:rPr lang="fr-FR" altLang="fr-FR" sz="1800" dirty="0" smtClean="0">
              <a:solidFill>
                <a:srgbClr val="CC0000"/>
              </a:solidFill>
              <a:latin typeface="Calibri" pitchFamily="34" charset="0"/>
              <a:ea typeface="ＭＳ Ｐゴシック" pitchFamily="34" charset="-128"/>
            </a:rPr>
            <a:t>Imposent l'accréditation</a:t>
          </a:r>
          <a:r>
            <a:rPr lang="fr-FR" altLang="fr-FR" sz="1800" dirty="0" smtClean="0">
              <a:solidFill>
                <a:srgbClr val="FF0000"/>
              </a:solidFill>
              <a:latin typeface="Calibri" pitchFamily="34" charset="0"/>
              <a:ea typeface="ＭＳ Ｐゴシック" pitchFamily="34" charset="-128"/>
            </a:rPr>
            <a:t> </a:t>
          </a:r>
          <a:r>
            <a:rPr lang="fr-FR" altLang="fr-FR" sz="1800" dirty="0" smtClean="0">
              <a:latin typeface="Calibri" pitchFamily="34" charset="0"/>
              <a:ea typeface="ＭＳ Ｐゴシック" pitchFamily="34" charset="-128"/>
            </a:rPr>
            <a:t>selon les normes internationales </a:t>
          </a:r>
          <a:endParaRPr lang="fr-FR" sz="1800" dirty="0"/>
        </a:p>
      </dgm:t>
    </dgm:pt>
    <dgm:pt modelId="{5417965B-3658-493C-8FD3-9B77195D32AF}" type="parTrans" cxnId="{F1570FC5-2CDD-4CF6-B9E7-34C357ABB6A2}">
      <dgm:prSet/>
      <dgm:spPr/>
      <dgm:t>
        <a:bodyPr/>
        <a:lstStyle/>
        <a:p>
          <a:endParaRPr lang="fr-FR"/>
        </a:p>
      </dgm:t>
    </dgm:pt>
    <dgm:pt modelId="{557075F1-5F95-498A-9340-1554DC423361}" type="sibTrans" cxnId="{F1570FC5-2CDD-4CF6-B9E7-34C357ABB6A2}">
      <dgm:prSet/>
      <dgm:spPr/>
      <dgm:t>
        <a:bodyPr/>
        <a:lstStyle/>
        <a:p>
          <a:endParaRPr lang="fr-FR"/>
        </a:p>
      </dgm:t>
    </dgm:pt>
    <dgm:pt modelId="{51748835-2801-4EAF-A2B3-8B0BC388B3DE}">
      <dgm:prSet custT="1"/>
      <dgm:spPr/>
      <dgm:t>
        <a:bodyPr/>
        <a:lstStyle/>
        <a:p>
          <a:r>
            <a:rPr lang="fr-FR" altLang="fr-FR" sz="1800" dirty="0" smtClean="0">
              <a:latin typeface="Calibri" pitchFamily="34" charset="0"/>
              <a:ea typeface="ＭＳ Ｐゴシック" pitchFamily="34" charset="-128"/>
            </a:rPr>
            <a:t>NF EN ISO 15189 et NF EN ISO 22870 </a:t>
          </a:r>
          <a:endParaRPr lang="fr-FR" altLang="fr-FR" sz="1800" dirty="0">
            <a:latin typeface="Calibri" pitchFamily="34" charset="0"/>
            <a:ea typeface="ＭＳ Ｐゴシック" pitchFamily="34" charset="-128"/>
          </a:endParaRPr>
        </a:p>
      </dgm:t>
    </dgm:pt>
    <dgm:pt modelId="{AC96A573-6476-4C2F-B5F7-B4E439A22BAC}" type="parTrans" cxnId="{D481D684-12E7-427F-AB6F-AFC216C88350}">
      <dgm:prSet/>
      <dgm:spPr/>
      <dgm:t>
        <a:bodyPr/>
        <a:lstStyle/>
        <a:p>
          <a:endParaRPr lang="fr-FR"/>
        </a:p>
      </dgm:t>
    </dgm:pt>
    <dgm:pt modelId="{79007D09-163C-4329-AE23-D18C1E9B5059}" type="sibTrans" cxnId="{D481D684-12E7-427F-AB6F-AFC216C88350}">
      <dgm:prSet/>
      <dgm:spPr/>
      <dgm:t>
        <a:bodyPr/>
        <a:lstStyle/>
        <a:p>
          <a:endParaRPr lang="fr-FR"/>
        </a:p>
      </dgm:t>
    </dgm:pt>
    <dgm:pt modelId="{8F544D56-2400-455D-A112-284D99829D0C}" type="pres">
      <dgm:prSet presAssocID="{77F1CAE5-34A1-4B85-8B9E-1F72B1C3915A}" presName="rootnode" presStyleCnt="0">
        <dgm:presLayoutVars>
          <dgm:chMax/>
          <dgm:chPref/>
          <dgm:dir/>
          <dgm:animLvl val="lvl"/>
        </dgm:presLayoutVars>
      </dgm:prSet>
      <dgm:spPr/>
      <dgm:t>
        <a:bodyPr/>
        <a:lstStyle/>
        <a:p>
          <a:endParaRPr lang="fr-FR"/>
        </a:p>
      </dgm:t>
    </dgm:pt>
    <dgm:pt modelId="{888C1D5B-9B18-429A-902E-EDF30124105A}" type="pres">
      <dgm:prSet presAssocID="{0BF0A7EB-F5A2-4E71-8733-FAB4CACB27B2}" presName="composite" presStyleCnt="0"/>
      <dgm:spPr/>
    </dgm:pt>
    <dgm:pt modelId="{E6CC7839-65AE-4A3E-832D-9304037EEB06}" type="pres">
      <dgm:prSet presAssocID="{0BF0A7EB-F5A2-4E71-8733-FAB4CACB27B2}" presName="ParentText" presStyleLbl="node1" presStyleIdx="0" presStyleCnt="1">
        <dgm:presLayoutVars>
          <dgm:chMax val="1"/>
          <dgm:chPref val="1"/>
          <dgm:bulletEnabled val="1"/>
        </dgm:presLayoutVars>
      </dgm:prSet>
      <dgm:spPr/>
      <dgm:t>
        <a:bodyPr/>
        <a:lstStyle/>
        <a:p>
          <a:endParaRPr lang="fr-FR"/>
        </a:p>
      </dgm:t>
    </dgm:pt>
    <dgm:pt modelId="{6267A324-1DE3-4585-A13B-C873D2BFC3F4}" type="pres">
      <dgm:prSet presAssocID="{0BF0A7EB-F5A2-4E71-8733-FAB4CACB27B2}" presName="FinalChildText" presStyleLbl="revTx" presStyleIdx="0" presStyleCnt="1" custScaleX="183843" custLinFactNeighborX="41046" custLinFactNeighborY="2052">
        <dgm:presLayoutVars>
          <dgm:chMax val="0"/>
          <dgm:chPref val="0"/>
          <dgm:bulletEnabled val="1"/>
        </dgm:presLayoutVars>
      </dgm:prSet>
      <dgm:spPr/>
      <dgm:t>
        <a:bodyPr/>
        <a:lstStyle/>
        <a:p>
          <a:endParaRPr lang="fr-FR"/>
        </a:p>
      </dgm:t>
    </dgm:pt>
  </dgm:ptLst>
  <dgm:cxnLst>
    <dgm:cxn modelId="{FB5A4D73-C359-4F23-834B-4DBFC5EE429F}" type="presOf" srcId="{6D60A900-991E-4651-99F8-9B8D9C65EA6A}" destId="{6267A324-1DE3-4585-A13B-C873D2BFC3F4}" srcOrd="0" destOrd="0" presId="urn:microsoft.com/office/officeart/2005/8/layout/StepDownProcess"/>
    <dgm:cxn modelId="{F1570FC5-2CDD-4CF6-B9E7-34C357ABB6A2}" srcId="{0BF0A7EB-F5A2-4E71-8733-FAB4CACB27B2}" destId="{6D60A900-991E-4651-99F8-9B8D9C65EA6A}" srcOrd="0" destOrd="0" parTransId="{5417965B-3658-493C-8FD3-9B77195D32AF}" sibTransId="{557075F1-5F95-498A-9340-1554DC423361}"/>
    <dgm:cxn modelId="{1BE3C86A-0D19-475A-9BA1-FED3A930BDE3}" type="presOf" srcId="{77F1CAE5-34A1-4B85-8B9E-1F72B1C3915A}" destId="{8F544D56-2400-455D-A112-284D99829D0C}" srcOrd="0" destOrd="0" presId="urn:microsoft.com/office/officeart/2005/8/layout/StepDownProcess"/>
    <dgm:cxn modelId="{D481D684-12E7-427F-AB6F-AFC216C88350}" srcId="{0BF0A7EB-F5A2-4E71-8733-FAB4CACB27B2}" destId="{51748835-2801-4EAF-A2B3-8B0BC388B3DE}" srcOrd="1" destOrd="0" parTransId="{AC96A573-6476-4C2F-B5F7-B4E439A22BAC}" sibTransId="{79007D09-163C-4329-AE23-D18C1E9B5059}"/>
    <dgm:cxn modelId="{9EBB8DBB-A6DA-460F-9603-F09BE2AFD4BF}" type="presOf" srcId="{0BF0A7EB-F5A2-4E71-8733-FAB4CACB27B2}" destId="{E6CC7839-65AE-4A3E-832D-9304037EEB06}" srcOrd="0" destOrd="0" presId="urn:microsoft.com/office/officeart/2005/8/layout/StepDownProcess"/>
    <dgm:cxn modelId="{6444E155-8578-43C3-8402-21B11637B191}" srcId="{77F1CAE5-34A1-4B85-8B9E-1F72B1C3915A}" destId="{0BF0A7EB-F5A2-4E71-8733-FAB4CACB27B2}" srcOrd="0" destOrd="0" parTransId="{727FAF68-AE76-4E22-A4E6-79F8A5BAC8A8}" sibTransId="{081B680C-58D7-48A7-80D8-DC8541184CE9}"/>
    <dgm:cxn modelId="{2BF793E8-661C-4DC8-B8E4-EEB91673680D}" type="presOf" srcId="{51748835-2801-4EAF-A2B3-8B0BC388B3DE}" destId="{6267A324-1DE3-4585-A13B-C873D2BFC3F4}" srcOrd="0" destOrd="1" presId="urn:microsoft.com/office/officeart/2005/8/layout/StepDownProcess"/>
    <dgm:cxn modelId="{28111331-6778-4328-A0D1-711580100D83}" type="presParOf" srcId="{8F544D56-2400-455D-A112-284D99829D0C}" destId="{888C1D5B-9B18-429A-902E-EDF30124105A}" srcOrd="0" destOrd="0" presId="urn:microsoft.com/office/officeart/2005/8/layout/StepDownProcess"/>
    <dgm:cxn modelId="{8CAA8EAC-692C-4AA9-AE8F-957AC90A7250}" type="presParOf" srcId="{888C1D5B-9B18-429A-902E-EDF30124105A}" destId="{E6CC7839-65AE-4A3E-832D-9304037EEB06}" srcOrd="0" destOrd="0" presId="urn:microsoft.com/office/officeart/2005/8/layout/StepDownProcess"/>
    <dgm:cxn modelId="{274B292F-B41D-486E-8DFD-123D888350D5}" type="presParOf" srcId="{888C1D5B-9B18-429A-902E-EDF30124105A}" destId="{6267A324-1DE3-4585-A13B-C873D2BFC3F4}" srcOrd="1"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E7A2B4-D9CC-40D6-B72E-66969895F858}" type="doc">
      <dgm:prSet loTypeId="urn:microsoft.com/office/officeart/2005/8/layout/list1" loCatId="list" qsTypeId="urn:microsoft.com/office/officeart/2005/8/quickstyle/simple2" qsCatId="simple" csTypeId="urn:microsoft.com/office/officeart/2005/8/colors/accent1_1" csCatId="accent1" phldr="1"/>
      <dgm:spPr/>
      <dgm:t>
        <a:bodyPr/>
        <a:lstStyle/>
        <a:p>
          <a:endParaRPr lang="fr-FR"/>
        </a:p>
      </dgm:t>
    </dgm:pt>
    <dgm:pt modelId="{05402892-57E3-4D61-9D3C-463848129845}">
      <dgm:prSet phldrT="[Texte]"/>
      <dgm:spPr/>
      <dgm:t>
        <a:bodyPr/>
        <a:lstStyle/>
        <a:p>
          <a:r>
            <a:rPr lang="fr-FR" altLang="fr-FR" b="1" dirty="0" smtClean="0">
              <a:solidFill>
                <a:srgbClr val="C00000"/>
              </a:solidFill>
              <a:latin typeface="Calibri" pitchFamily="34" charset="0"/>
              <a:ea typeface="ＭＳ Ｐゴシック" pitchFamily="34" charset="-128"/>
            </a:rPr>
            <a:t>Accréditation : </a:t>
          </a:r>
          <a:r>
            <a:rPr lang="fr-FR" altLang="fr-FR" b="1" dirty="0" smtClean="0">
              <a:latin typeface="Calibri" pitchFamily="34" charset="0"/>
              <a:ea typeface="ＭＳ Ｐゴシック" pitchFamily="34" charset="-128"/>
            </a:rPr>
            <a:t>Reconnaissance de </a:t>
          </a:r>
          <a:r>
            <a:rPr lang="fr-FR" altLang="fr-FR" b="1" u="sng" dirty="0" smtClean="0">
              <a:latin typeface="Calibri" pitchFamily="34" charset="0"/>
              <a:ea typeface="ＭＳ Ｐゴシック" pitchFamily="34" charset="-128"/>
            </a:rPr>
            <a:t>compétence</a:t>
          </a:r>
          <a:endParaRPr lang="fr-FR" dirty="0"/>
        </a:p>
      </dgm:t>
    </dgm:pt>
    <dgm:pt modelId="{35B3993C-4F2B-4AA9-B246-7D0F9CA1C8F8}" type="parTrans" cxnId="{4109DE31-89D5-43C5-B80A-19D828E80BC3}">
      <dgm:prSet/>
      <dgm:spPr/>
      <dgm:t>
        <a:bodyPr/>
        <a:lstStyle/>
        <a:p>
          <a:endParaRPr lang="fr-FR"/>
        </a:p>
      </dgm:t>
    </dgm:pt>
    <dgm:pt modelId="{F724FE7B-0FD6-454B-8B60-4991D3DDC71E}" type="sibTrans" cxnId="{4109DE31-89D5-43C5-B80A-19D828E80BC3}">
      <dgm:prSet/>
      <dgm:spPr/>
      <dgm:t>
        <a:bodyPr/>
        <a:lstStyle/>
        <a:p>
          <a:endParaRPr lang="fr-FR"/>
        </a:p>
      </dgm:t>
    </dgm:pt>
    <dgm:pt modelId="{09D7614C-8025-4E40-8EF0-08E3A3321AD8}">
      <dgm:prSet phldrT="[Texte]"/>
      <dgm:spPr/>
      <dgm:t>
        <a:bodyPr/>
        <a:lstStyle/>
        <a:p>
          <a:r>
            <a:rPr lang="fr-FR" altLang="fr-FR" b="1" dirty="0" smtClean="0">
              <a:solidFill>
                <a:srgbClr val="C00000"/>
              </a:solidFill>
              <a:latin typeface="Calibri" pitchFamily="34" charset="0"/>
              <a:ea typeface="ＭＳ Ｐゴシック" pitchFamily="34" charset="-128"/>
            </a:rPr>
            <a:t>Certification : </a:t>
          </a:r>
          <a:r>
            <a:rPr lang="fr-FR" altLang="fr-FR" b="1" dirty="0" smtClean="0">
              <a:latin typeface="Calibri" pitchFamily="34" charset="0"/>
              <a:ea typeface="ＭＳ Ｐゴシック" pitchFamily="34" charset="-128"/>
            </a:rPr>
            <a:t>Attestation de </a:t>
          </a:r>
          <a:r>
            <a:rPr lang="fr-FR" altLang="fr-FR" b="1" u="sng" dirty="0" smtClean="0">
              <a:latin typeface="Calibri" pitchFamily="34" charset="0"/>
              <a:ea typeface="ＭＳ Ｐゴシック" pitchFamily="34" charset="-128"/>
            </a:rPr>
            <a:t>conformité</a:t>
          </a:r>
          <a:endParaRPr lang="fr-FR" dirty="0"/>
        </a:p>
      </dgm:t>
    </dgm:pt>
    <dgm:pt modelId="{A22C727D-6A8B-4499-9398-76C54968F8A7}" type="parTrans" cxnId="{F52AB5E1-4943-4CDB-8A90-9E5B16DE940C}">
      <dgm:prSet/>
      <dgm:spPr/>
      <dgm:t>
        <a:bodyPr/>
        <a:lstStyle/>
        <a:p>
          <a:endParaRPr lang="fr-FR"/>
        </a:p>
      </dgm:t>
    </dgm:pt>
    <dgm:pt modelId="{BC9826A3-31EA-4F90-AFA3-A7C704CD3823}" type="sibTrans" cxnId="{F52AB5E1-4943-4CDB-8A90-9E5B16DE940C}">
      <dgm:prSet/>
      <dgm:spPr/>
      <dgm:t>
        <a:bodyPr/>
        <a:lstStyle/>
        <a:p>
          <a:endParaRPr lang="fr-FR"/>
        </a:p>
      </dgm:t>
    </dgm:pt>
    <dgm:pt modelId="{C8468C6E-D69D-44D1-928A-B86D2536B952}">
      <dgm:prSet custT="1"/>
      <dgm:spPr/>
      <dgm:t>
        <a:bodyPr/>
        <a:lstStyle/>
        <a:p>
          <a:r>
            <a:rPr lang="fr-FR" altLang="fr-FR" sz="1800" dirty="0" smtClean="0">
              <a:latin typeface="Calibri" pitchFamily="34" charset="0"/>
              <a:ea typeface="ＭＳ Ｐゴシック" pitchFamily="34" charset="-128"/>
            </a:rPr>
            <a:t>Procédure par laquelle un organisme faisant autorité reconnaît formellement qu'une organisation est </a:t>
          </a:r>
          <a:r>
            <a:rPr lang="fr-FR" altLang="fr-FR" sz="1800" b="1" dirty="0" smtClean="0">
              <a:latin typeface="Calibri" pitchFamily="34" charset="0"/>
              <a:ea typeface="ＭＳ Ｐゴシック" pitchFamily="34" charset="-128"/>
            </a:rPr>
            <a:t>compétente</a:t>
          </a:r>
          <a:r>
            <a:rPr lang="fr-FR" altLang="fr-FR" sz="1800" dirty="0" smtClean="0">
              <a:latin typeface="Calibri" pitchFamily="34" charset="0"/>
              <a:ea typeface="ＭＳ Ｐゴシック" pitchFamily="34" charset="-128"/>
            </a:rPr>
            <a:t> pour effectuer des tâches spécifiques."</a:t>
          </a:r>
          <a:endParaRPr lang="fr-FR" sz="1800" dirty="0"/>
        </a:p>
      </dgm:t>
    </dgm:pt>
    <dgm:pt modelId="{4E228074-E5D7-4570-B302-E19E7BEE66FA}" type="parTrans" cxnId="{A13F723A-3917-4373-BB93-987A1E6BC581}">
      <dgm:prSet/>
      <dgm:spPr/>
      <dgm:t>
        <a:bodyPr/>
        <a:lstStyle/>
        <a:p>
          <a:endParaRPr lang="fr-FR"/>
        </a:p>
      </dgm:t>
    </dgm:pt>
    <dgm:pt modelId="{D45EA392-4327-44B9-A147-224799C0C5A6}" type="sibTrans" cxnId="{A13F723A-3917-4373-BB93-987A1E6BC581}">
      <dgm:prSet/>
      <dgm:spPr/>
      <dgm:t>
        <a:bodyPr/>
        <a:lstStyle/>
        <a:p>
          <a:endParaRPr lang="fr-FR"/>
        </a:p>
      </dgm:t>
    </dgm:pt>
    <dgm:pt modelId="{0423EEF8-622C-4C03-8572-6B613A107068}">
      <dgm:prSet custT="1"/>
      <dgm:spPr/>
      <dgm:t>
        <a:bodyPr/>
        <a:lstStyle/>
        <a:p>
          <a:r>
            <a:rPr lang="fr-FR" altLang="fr-FR" sz="1800" dirty="0" smtClean="0">
              <a:latin typeface="Calibri" pitchFamily="34" charset="0"/>
              <a:ea typeface="ＭＳ Ｐゴシック" pitchFamily="34" charset="-128"/>
            </a:rPr>
            <a:t>Procédure par laquelle une tierce partie donne une assurance écrite qu'un produit, un processus ou un service est </a:t>
          </a:r>
          <a:r>
            <a:rPr lang="fr-FR" altLang="fr-FR" sz="1800" b="1" dirty="0" smtClean="0">
              <a:latin typeface="Calibri" pitchFamily="34" charset="0"/>
              <a:ea typeface="ＭＳ Ｐゴシック" pitchFamily="34" charset="-128"/>
            </a:rPr>
            <a:t>conforme</a:t>
          </a:r>
          <a:r>
            <a:rPr lang="fr-FR" altLang="fr-FR" sz="1800" dirty="0" smtClean="0">
              <a:latin typeface="Calibri" pitchFamily="34" charset="0"/>
              <a:ea typeface="ＭＳ Ｐゴシック" pitchFamily="34" charset="-128"/>
            </a:rPr>
            <a:t> aux exigences spécifiées.</a:t>
          </a:r>
          <a:endParaRPr lang="fr-FR" sz="1800" dirty="0"/>
        </a:p>
      </dgm:t>
    </dgm:pt>
    <dgm:pt modelId="{E524ECD5-34DB-447D-A58E-AB5D10EDA42E}" type="parTrans" cxnId="{E31A2F61-2FB6-4459-83D5-2D88C165E108}">
      <dgm:prSet/>
      <dgm:spPr/>
      <dgm:t>
        <a:bodyPr/>
        <a:lstStyle/>
        <a:p>
          <a:endParaRPr lang="fr-FR"/>
        </a:p>
      </dgm:t>
    </dgm:pt>
    <dgm:pt modelId="{1C41B097-0F5E-4402-B8E9-DCEF8EDAE26A}" type="sibTrans" cxnId="{E31A2F61-2FB6-4459-83D5-2D88C165E108}">
      <dgm:prSet/>
      <dgm:spPr/>
      <dgm:t>
        <a:bodyPr/>
        <a:lstStyle/>
        <a:p>
          <a:endParaRPr lang="fr-FR"/>
        </a:p>
      </dgm:t>
    </dgm:pt>
    <dgm:pt modelId="{CB4FA7F9-3641-4876-B108-9F577951664E}">
      <dgm:prSet custT="1"/>
      <dgm:spPr/>
      <dgm:t>
        <a:bodyPr/>
        <a:lstStyle/>
        <a:p>
          <a:r>
            <a:rPr lang="fr-FR" altLang="fr-FR" sz="1800" dirty="0" smtClean="0">
              <a:latin typeface="Calibri" pitchFamily="34" charset="0"/>
              <a:ea typeface="ＭＳ Ｐゴシック" pitchFamily="34" charset="-128"/>
            </a:rPr>
            <a:t>En référence aux normes de la série ISO 9000, au référentiel HAS…</a:t>
          </a:r>
          <a:endParaRPr lang="fr-FR" altLang="fr-FR" sz="1800" dirty="0">
            <a:latin typeface="Calibri" pitchFamily="34" charset="0"/>
            <a:ea typeface="ＭＳ Ｐゴシック" pitchFamily="34" charset="-128"/>
          </a:endParaRPr>
        </a:p>
      </dgm:t>
    </dgm:pt>
    <dgm:pt modelId="{48CF2865-DD9C-4087-AA68-CD7213999BAB}" type="parTrans" cxnId="{04ED57A8-D7A5-4396-9455-46ED3BB8CD76}">
      <dgm:prSet/>
      <dgm:spPr/>
      <dgm:t>
        <a:bodyPr/>
        <a:lstStyle/>
        <a:p>
          <a:endParaRPr lang="fr-FR"/>
        </a:p>
      </dgm:t>
    </dgm:pt>
    <dgm:pt modelId="{003BD513-B183-4758-9883-63BDA47E6571}" type="sibTrans" cxnId="{04ED57A8-D7A5-4396-9455-46ED3BB8CD76}">
      <dgm:prSet/>
      <dgm:spPr/>
      <dgm:t>
        <a:bodyPr/>
        <a:lstStyle/>
        <a:p>
          <a:endParaRPr lang="fr-FR"/>
        </a:p>
      </dgm:t>
    </dgm:pt>
    <dgm:pt modelId="{AB4C256E-DA53-4063-B3BC-417F1E88000E}">
      <dgm:prSet custT="1"/>
      <dgm:spPr/>
      <dgm:t>
        <a:bodyPr/>
        <a:lstStyle/>
        <a:p>
          <a:r>
            <a:rPr lang="fr-FR" altLang="fr-FR" sz="1800" dirty="0" smtClean="0">
              <a:latin typeface="Calibri" pitchFamily="34" charset="0"/>
              <a:ea typeface="ＭＳ Ｐゴシック" pitchFamily="34" charset="-128"/>
            </a:rPr>
            <a:t>En référence aux normes « métiers » (Ex : ISO 15189 ou ISO 22870)</a:t>
          </a:r>
          <a:endParaRPr lang="fr-FR" altLang="fr-FR" sz="1800" dirty="0">
            <a:latin typeface="Calibri" pitchFamily="34" charset="0"/>
            <a:ea typeface="ＭＳ Ｐゴシック" pitchFamily="34" charset="-128"/>
          </a:endParaRPr>
        </a:p>
      </dgm:t>
    </dgm:pt>
    <dgm:pt modelId="{A800B88A-6263-4DD4-BF52-CF70E642523E}" type="parTrans" cxnId="{CDC88EA1-70E5-4D5A-8D9B-9784E80A6069}">
      <dgm:prSet/>
      <dgm:spPr/>
      <dgm:t>
        <a:bodyPr/>
        <a:lstStyle/>
        <a:p>
          <a:endParaRPr lang="fr-FR"/>
        </a:p>
      </dgm:t>
    </dgm:pt>
    <dgm:pt modelId="{134B6B8E-951C-4BB1-AC77-C4ACE1BCEC09}" type="sibTrans" cxnId="{CDC88EA1-70E5-4D5A-8D9B-9784E80A6069}">
      <dgm:prSet/>
      <dgm:spPr/>
      <dgm:t>
        <a:bodyPr/>
        <a:lstStyle/>
        <a:p>
          <a:endParaRPr lang="fr-FR"/>
        </a:p>
      </dgm:t>
    </dgm:pt>
    <dgm:pt modelId="{CE4D5C1D-E951-4851-A00B-C7C9266A2782}" type="pres">
      <dgm:prSet presAssocID="{A3E7A2B4-D9CC-40D6-B72E-66969895F858}" presName="linear" presStyleCnt="0">
        <dgm:presLayoutVars>
          <dgm:dir/>
          <dgm:animLvl val="lvl"/>
          <dgm:resizeHandles val="exact"/>
        </dgm:presLayoutVars>
      </dgm:prSet>
      <dgm:spPr/>
      <dgm:t>
        <a:bodyPr/>
        <a:lstStyle/>
        <a:p>
          <a:endParaRPr lang="fr-FR"/>
        </a:p>
      </dgm:t>
    </dgm:pt>
    <dgm:pt modelId="{5103A309-E018-4369-B8FD-1AE3C2FEAC37}" type="pres">
      <dgm:prSet presAssocID="{05402892-57E3-4D61-9D3C-463848129845}" presName="parentLin" presStyleCnt="0"/>
      <dgm:spPr/>
    </dgm:pt>
    <dgm:pt modelId="{2F5ACFEC-C3C6-4274-85AB-6401A2D31DD4}" type="pres">
      <dgm:prSet presAssocID="{05402892-57E3-4D61-9D3C-463848129845}" presName="parentLeftMargin" presStyleLbl="node1" presStyleIdx="0" presStyleCnt="2"/>
      <dgm:spPr/>
      <dgm:t>
        <a:bodyPr/>
        <a:lstStyle/>
        <a:p>
          <a:endParaRPr lang="fr-FR"/>
        </a:p>
      </dgm:t>
    </dgm:pt>
    <dgm:pt modelId="{45E5CCCE-D0AB-46D0-99BE-FD5820E88D7D}" type="pres">
      <dgm:prSet presAssocID="{05402892-57E3-4D61-9D3C-463848129845}" presName="parentText" presStyleLbl="node1" presStyleIdx="0" presStyleCnt="2" custLinFactNeighborX="-15007" custLinFactNeighborY="-84124">
        <dgm:presLayoutVars>
          <dgm:chMax val="0"/>
          <dgm:bulletEnabled val="1"/>
        </dgm:presLayoutVars>
      </dgm:prSet>
      <dgm:spPr/>
      <dgm:t>
        <a:bodyPr/>
        <a:lstStyle/>
        <a:p>
          <a:endParaRPr lang="fr-FR"/>
        </a:p>
      </dgm:t>
    </dgm:pt>
    <dgm:pt modelId="{C1C41812-1456-4ED6-9303-BA39A9CAB56C}" type="pres">
      <dgm:prSet presAssocID="{05402892-57E3-4D61-9D3C-463848129845}" presName="negativeSpace" presStyleCnt="0"/>
      <dgm:spPr/>
    </dgm:pt>
    <dgm:pt modelId="{06D3B2D9-6B54-4080-83B5-64585158D383}" type="pres">
      <dgm:prSet presAssocID="{05402892-57E3-4D61-9D3C-463848129845}" presName="childText" presStyleLbl="conFgAcc1" presStyleIdx="0" presStyleCnt="2" custLinFactY="-23532" custLinFactNeighborX="146" custLinFactNeighborY="-100000">
        <dgm:presLayoutVars>
          <dgm:bulletEnabled val="1"/>
        </dgm:presLayoutVars>
      </dgm:prSet>
      <dgm:spPr/>
      <dgm:t>
        <a:bodyPr/>
        <a:lstStyle/>
        <a:p>
          <a:endParaRPr lang="fr-FR"/>
        </a:p>
      </dgm:t>
    </dgm:pt>
    <dgm:pt modelId="{BA633B8E-C0AB-4F5F-9FB6-7C7B8D8CE828}" type="pres">
      <dgm:prSet presAssocID="{F724FE7B-0FD6-454B-8B60-4991D3DDC71E}" presName="spaceBetweenRectangles" presStyleCnt="0"/>
      <dgm:spPr/>
    </dgm:pt>
    <dgm:pt modelId="{E0EFF184-64CF-454D-8963-E8A5EB4A6DBF}" type="pres">
      <dgm:prSet presAssocID="{09D7614C-8025-4E40-8EF0-08E3A3321AD8}" presName="parentLin" presStyleCnt="0"/>
      <dgm:spPr/>
    </dgm:pt>
    <dgm:pt modelId="{F2AD4EFB-DB05-4991-9650-50939226F37C}" type="pres">
      <dgm:prSet presAssocID="{09D7614C-8025-4E40-8EF0-08E3A3321AD8}" presName="parentLeftMargin" presStyleLbl="node1" presStyleIdx="0" presStyleCnt="2"/>
      <dgm:spPr/>
      <dgm:t>
        <a:bodyPr/>
        <a:lstStyle/>
        <a:p>
          <a:endParaRPr lang="fr-FR"/>
        </a:p>
      </dgm:t>
    </dgm:pt>
    <dgm:pt modelId="{29FF8C36-EECB-418E-A981-11FBC25FFE58}" type="pres">
      <dgm:prSet presAssocID="{09D7614C-8025-4E40-8EF0-08E3A3321AD8}" presName="parentText" presStyleLbl="node1" presStyleIdx="1" presStyleCnt="2">
        <dgm:presLayoutVars>
          <dgm:chMax val="0"/>
          <dgm:bulletEnabled val="1"/>
        </dgm:presLayoutVars>
      </dgm:prSet>
      <dgm:spPr/>
      <dgm:t>
        <a:bodyPr/>
        <a:lstStyle/>
        <a:p>
          <a:endParaRPr lang="fr-FR"/>
        </a:p>
      </dgm:t>
    </dgm:pt>
    <dgm:pt modelId="{EBFEECB8-10A5-4C31-8B4B-2A15E28A8B66}" type="pres">
      <dgm:prSet presAssocID="{09D7614C-8025-4E40-8EF0-08E3A3321AD8}" presName="negativeSpace" presStyleCnt="0"/>
      <dgm:spPr/>
    </dgm:pt>
    <dgm:pt modelId="{811293D5-1B3B-474C-907D-BBFA9F09F4E8}" type="pres">
      <dgm:prSet presAssocID="{09D7614C-8025-4E40-8EF0-08E3A3321AD8}" presName="childText" presStyleLbl="conFgAcc1" presStyleIdx="1" presStyleCnt="2" custLinFactNeighborX="-1694" custLinFactNeighborY="-1890">
        <dgm:presLayoutVars>
          <dgm:bulletEnabled val="1"/>
        </dgm:presLayoutVars>
      </dgm:prSet>
      <dgm:spPr/>
      <dgm:t>
        <a:bodyPr/>
        <a:lstStyle/>
        <a:p>
          <a:endParaRPr lang="fr-FR"/>
        </a:p>
      </dgm:t>
    </dgm:pt>
  </dgm:ptLst>
  <dgm:cxnLst>
    <dgm:cxn modelId="{09D882CC-2AB7-4794-8DEE-DA64B632E561}" type="presOf" srcId="{09D7614C-8025-4E40-8EF0-08E3A3321AD8}" destId="{29FF8C36-EECB-418E-A981-11FBC25FFE58}" srcOrd="1" destOrd="0" presId="urn:microsoft.com/office/officeart/2005/8/layout/list1"/>
    <dgm:cxn modelId="{F52AB5E1-4943-4CDB-8A90-9E5B16DE940C}" srcId="{A3E7A2B4-D9CC-40D6-B72E-66969895F858}" destId="{09D7614C-8025-4E40-8EF0-08E3A3321AD8}" srcOrd="1" destOrd="0" parTransId="{A22C727D-6A8B-4499-9398-76C54968F8A7}" sibTransId="{BC9826A3-31EA-4F90-AFA3-A7C704CD3823}"/>
    <dgm:cxn modelId="{04ED57A8-D7A5-4396-9455-46ED3BB8CD76}" srcId="{09D7614C-8025-4E40-8EF0-08E3A3321AD8}" destId="{CB4FA7F9-3641-4876-B108-9F577951664E}" srcOrd="1" destOrd="0" parTransId="{48CF2865-DD9C-4087-AA68-CD7213999BAB}" sibTransId="{003BD513-B183-4758-9883-63BDA47E6571}"/>
    <dgm:cxn modelId="{02212C1A-E36A-41FB-9A8D-75CC658C2199}" type="presOf" srcId="{CB4FA7F9-3641-4876-B108-9F577951664E}" destId="{811293D5-1B3B-474C-907D-BBFA9F09F4E8}" srcOrd="0" destOrd="1" presId="urn:microsoft.com/office/officeart/2005/8/layout/list1"/>
    <dgm:cxn modelId="{E31A2F61-2FB6-4459-83D5-2D88C165E108}" srcId="{09D7614C-8025-4E40-8EF0-08E3A3321AD8}" destId="{0423EEF8-622C-4C03-8572-6B613A107068}" srcOrd="0" destOrd="0" parTransId="{E524ECD5-34DB-447D-A58E-AB5D10EDA42E}" sibTransId="{1C41B097-0F5E-4402-B8E9-DCEF8EDAE26A}"/>
    <dgm:cxn modelId="{1576C2C1-5E17-4C19-98F6-3BFD2ED85BE5}" type="presOf" srcId="{05402892-57E3-4D61-9D3C-463848129845}" destId="{2F5ACFEC-C3C6-4274-85AB-6401A2D31DD4}" srcOrd="0" destOrd="0" presId="urn:microsoft.com/office/officeart/2005/8/layout/list1"/>
    <dgm:cxn modelId="{4109DE31-89D5-43C5-B80A-19D828E80BC3}" srcId="{A3E7A2B4-D9CC-40D6-B72E-66969895F858}" destId="{05402892-57E3-4D61-9D3C-463848129845}" srcOrd="0" destOrd="0" parTransId="{35B3993C-4F2B-4AA9-B246-7D0F9CA1C8F8}" sibTransId="{F724FE7B-0FD6-454B-8B60-4991D3DDC71E}"/>
    <dgm:cxn modelId="{CDC88EA1-70E5-4D5A-8D9B-9784E80A6069}" srcId="{05402892-57E3-4D61-9D3C-463848129845}" destId="{AB4C256E-DA53-4063-B3BC-417F1E88000E}" srcOrd="1" destOrd="0" parTransId="{A800B88A-6263-4DD4-BF52-CF70E642523E}" sibTransId="{134B6B8E-951C-4BB1-AC77-C4ACE1BCEC09}"/>
    <dgm:cxn modelId="{A0C2698D-7760-4B8D-A4E5-602236999F2D}" type="presOf" srcId="{05402892-57E3-4D61-9D3C-463848129845}" destId="{45E5CCCE-D0AB-46D0-99BE-FD5820E88D7D}" srcOrd="1" destOrd="0" presId="urn:microsoft.com/office/officeart/2005/8/layout/list1"/>
    <dgm:cxn modelId="{FE59FDEA-9DD4-4F6F-A813-7DB436235537}" type="presOf" srcId="{0423EEF8-622C-4C03-8572-6B613A107068}" destId="{811293D5-1B3B-474C-907D-BBFA9F09F4E8}" srcOrd="0" destOrd="0" presId="urn:microsoft.com/office/officeart/2005/8/layout/list1"/>
    <dgm:cxn modelId="{7890D774-4C0B-4E69-A374-172EDCFD222F}" type="presOf" srcId="{C8468C6E-D69D-44D1-928A-B86D2536B952}" destId="{06D3B2D9-6B54-4080-83B5-64585158D383}" srcOrd="0" destOrd="0" presId="urn:microsoft.com/office/officeart/2005/8/layout/list1"/>
    <dgm:cxn modelId="{C7F8D676-F819-4066-811D-B39237BD88E8}" type="presOf" srcId="{09D7614C-8025-4E40-8EF0-08E3A3321AD8}" destId="{F2AD4EFB-DB05-4991-9650-50939226F37C}" srcOrd="0" destOrd="0" presId="urn:microsoft.com/office/officeart/2005/8/layout/list1"/>
    <dgm:cxn modelId="{45A467E0-5713-4F71-91B1-AE826C5565C2}" type="presOf" srcId="{A3E7A2B4-D9CC-40D6-B72E-66969895F858}" destId="{CE4D5C1D-E951-4851-A00B-C7C9266A2782}" srcOrd="0" destOrd="0" presId="urn:microsoft.com/office/officeart/2005/8/layout/list1"/>
    <dgm:cxn modelId="{5E642D33-D2E1-43CD-96DD-92B09EAFF618}" type="presOf" srcId="{AB4C256E-DA53-4063-B3BC-417F1E88000E}" destId="{06D3B2D9-6B54-4080-83B5-64585158D383}" srcOrd="0" destOrd="1" presId="urn:microsoft.com/office/officeart/2005/8/layout/list1"/>
    <dgm:cxn modelId="{A13F723A-3917-4373-BB93-987A1E6BC581}" srcId="{05402892-57E3-4D61-9D3C-463848129845}" destId="{C8468C6E-D69D-44D1-928A-B86D2536B952}" srcOrd="0" destOrd="0" parTransId="{4E228074-E5D7-4570-B302-E19E7BEE66FA}" sibTransId="{D45EA392-4327-44B9-A147-224799C0C5A6}"/>
    <dgm:cxn modelId="{AE2099BD-482E-46D7-8313-F7A0774B8D5F}" type="presParOf" srcId="{CE4D5C1D-E951-4851-A00B-C7C9266A2782}" destId="{5103A309-E018-4369-B8FD-1AE3C2FEAC37}" srcOrd="0" destOrd="0" presId="urn:microsoft.com/office/officeart/2005/8/layout/list1"/>
    <dgm:cxn modelId="{D321C4E2-B86F-4126-A116-5FFAD4C1E3F9}" type="presParOf" srcId="{5103A309-E018-4369-B8FD-1AE3C2FEAC37}" destId="{2F5ACFEC-C3C6-4274-85AB-6401A2D31DD4}" srcOrd="0" destOrd="0" presId="urn:microsoft.com/office/officeart/2005/8/layout/list1"/>
    <dgm:cxn modelId="{E86F06E8-DE76-4467-87B2-C0C5662B3BD2}" type="presParOf" srcId="{5103A309-E018-4369-B8FD-1AE3C2FEAC37}" destId="{45E5CCCE-D0AB-46D0-99BE-FD5820E88D7D}" srcOrd="1" destOrd="0" presId="urn:microsoft.com/office/officeart/2005/8/layout/list1"/>
    <dgm:cxn modelId="{32EBF061-6FFA-4A55-8036-F7F86D104B01}" type="presParOf" srcId="{CE4D5C1D-E951-4851-A00B-C7C9266A2782}" destId="{C1C41812-1456-4ED6-9303-BA39A9CAB56C}" srcOrd="1" destOrd="0" presId="urn:microsoft.com/office/officeart/2005/8/layout/list1"/>
    <dgm:cxn modelId="{88551CAE-2EC7-492D-9B11-29479A7433AA}" type="presParOf" srcId="{CE4D5C1D-E951-4851-A00B-C7C9266A2782}" destId="{06D3B2D9-6B54-4080-83B5-64585158D383}" srcOrd="2" destOrd="0" presId="urn:microsoft.com/office/officeart/2005/8/layout/list1"/>
    <dgm:cxn modelId="{47CB75A2-1108-4204-B11E-587E6B4E64C8}" type="presParOf" srcId="{CE4D5C1D-E951-4851-A00B-C7C9266A2782}" destId="{BA633B8E-C0AB-4F5F-9FB6-7C7B8D8CE828}" srcOrd="3" destOrd="0" presId="urn:microsoft.com/office/officeart/2005/8/layout/list1"/>
    <dgm:cxn modelId="{A320056D-C9AA-4B51-834C-2EFFCCF1AB14}" type="presParOf" srcId="{CE4D5C1D-E951-4851-A00B-C7C9266A2782}" destId="{E0EFF184-64CF-454D-8963-E8A5EB4A6DBF}" srcOrd="4" destOrd="0" presId="urn:microsoft.com/office/officeart/2005/8/layout/list1"/>
    <dgm:cxn modelId="{F35DAEFA-131C-48B3-A989-1AF2C656B0F1}" type="presParOf" srcId="{E0EFF184-64CF-454D-8963-E8A5EB4A6DBF}" destId="{F2AD4EFB-DB05-4991-9650-50939226F37C}" srcOrd="0" destOrd="0" presId="urn:microsoft.com/office/officeart/2005/8/layout/list1"/>
    <dgm:cxn modelId="{682218B8-D462-479F-9AA8-F86C37DD298B}" type="presParOf" srcId="{E0EFF184-64CF-454D-8963-E8A5EB4A6DBF}" destId="{29FF8C36-EECB-418E-A981-11FBC25FFE58}" srcOrd="1" destOrd="0" presId="urn:microsoft.com/office/officeart/2005/8/layout/list1"/>
    <dgm:cxn modelId="{66AE3FE3-EFA3-4861-87B0-560390AFBCDF}" type="presParOf" srcId="{CE4D5C1D-E951-4851-A00B-C7C9266A2782}" destId="{EBFEECB8-10A5-4C31-8B4B-2A15E28A8B66}" srcOrd="5" destOrd="0" presId="urn:microsoft.com/office/officeart/2005/8/layout/list1"/>
    <dgm:cxn modelId="{826C0464-B33C-4A39-9A7E-CDAAF594AAF2}" type="presParOf" srcId="{CE4D5C1D-E951-4851-A00B-C7C9266A2782}" destId="{811293D5-1B3B-474C-907D-BBFA9F09F4E8}"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805EF1-250E-4F3E-AED0-BF054EBFD6DA}"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fr-FR"/>
        </a:p>
      </dgm:t>
    </dgm:pt>
    <dgm:pt modelId="{32292F47-D8CD-4E2D-9DA9-56338DB9CB7F}">
      <dgm:prSet phldrT="[Texte]"/>
      <dgm:spPr/>
      <dgm:t>
        <a:bodyPr/>
        <a:lstStyle/>
        <a:p>
          <a:r>
            <a:rPr lang="fr-FR" altLang="fr-FR" dirty="0" smtClean="0">
              <a:latin typeface="Calibri" pitchFamily="34" charset="0"/>
            </a:rPr>
            <a:t>Respecter un texte réglementaire</a:t>
          </a:r>
          <a:endParaRPr lang="fr-FR" dirty="0"/>
        </a:p>
      </dgm:t>
    </dgm:pt>
    <dgm:pt modelId="{DC0956CA-952F-4D9C-B957-0EC5B4DB9134}" type="parTrans" cxnId="{D0179198-7F61-421B-B643-F6CDE627D005}">
      <dgm:prSet/>
      <dgm:spPr/>
      <dgm:t>
        <a:bodyPr/>
        <a:lstStyle/>
        <a:p>
          <a:endParaRPr lang="fr-FR"/>
        </a:p>
      </dgm:t>
    </dgm:pt>
    <dgm:pt modelId="{968D57AB-9260-40F3-85C5-1B14B3400972}" type="sibTrans" cxnId="{D0179198-7F61-421B-B643-F6CDE627D005}">
      <dgm:prSet/>
      <dgm:spPr/>
      <dgm:t>
        <a:bodyPr/>
        <a:lstStyle/>
        <a:p>
          <a:endParaRPr lang="fr-FR"/>
        </a:p>
      </dgm:t>
    </dgm:pt>
    <dgm:pt modelId="{3B790C7C-EDC3-42BD-94B8-2A0E97A5AF66}">
      <dgm:prSet phldrT="[Texte]"/>
      <dgm:spPr/>
      <dgm:t>
        <a:bodyPr/>
        <a:lstStyle/>
        <a:p>
          <a:r>
            <a:rPr lang="fr-FR" altLang="fr-FR" dirty="0" smtClean="0">
              <a:latin typeface="Calibri" pitchFamily="34" charset="0"/>
            </a:rPr>
            <a:t>Viser à l’amélioration de la prise en charge d’un patient</a:t>
          </a:r>
          <a:r>
            <a:rPr lang="fr-FR" altLang="ja-JP" dirty="0" smtClean="0">
              <a:solidFill>
                <a:schemeClr val="bg1"/>
              </a:solidFill>
              <a:latin typeface="Calibri" pitchFamily="34" charset="0"/>
              <a:ea typeface="ＭＳ Ｐゴシック" pitchFamily="34" charset="-128"/>
            </a:rPr>
            <a:t> </a:t>
          </a:r>
          <a:endParaRPr lang="fr-FR" dirty="0"/>
        </a:p>
      </dgm:t>
    </dgm:pt>
    <dgm:pt modelId="{2585BA41-E861-4A84-9D11-E568F6409919}" type="parTrans" cxnId="{F15177E2-7200-4B35-94C2-52FEE17BB91A}">
      <dgm:prSet/>
      <dgm:spPr/>
      <dgm:t>
        <a:bodyPr/>
        <a:lstStyle/>
        <a:p>
          <a:endParaRPr lang="fr-FR"/>
        </a:p>
      </dgm:t>
    </dgm:pt>
    <dgm:pt modelId="{F0DD6B3A-6676-4E7B-8897-327D4F0B3004}" type="sibTrans" cxnId="{F15177E2-7200-4B35-94C2-52FEE17BB91A}">
      <dgm:prSet/>
      <dgm:spPr/>
      <dgm:t>
        <a:bodyPr/>
        <a:lstStyle/>
        <a:p>
          <a:endParaRPr lang="fr-FR"/>
        </a:p>
      </dgm:t>
    </dgm:pt>
    <dgm:pt modelId="{1D884202-D0CE-4804-B9B3-930B789C5D3A}">
      <dgm:prSet phldrT="[Texte]"/>
      <dgm:spPr/>
      <dgm:t>
        <a:bodyPr/>
        <a:lstStyle/>
        <a:p>
          <a:r>
            <a:rPr lang="fr-FR" altLang="fr-FR" dirty="0" smtClean="0">
              <a:latin typeface="Calibri" pitchFamily="34" charset="0"/>
            </a:rPr>
            <a:t>Viser à l’amélioration de la qualité dans les laboratoires et les services cliniques</a:t>
          </a:r>
          <a:endParaRPr lang="fr-FR" dirty="0"/>
        </a:p>
      </dgm:t>
    </dgm:pt>
    <dgm:pt modelId="{771CDF75-DEE1-4461-BE47-ACB1B680482C}" type="sibTrans" cxnId="{981DD972-B417-49EC-8772-3276CDC6E58F}">
      <dgm:prSet/>
      <dgm:spPr/>
      <dgm:t>
        <a:bodyPr/>
        <a:lstStyle/>
        <a:p>
          <a:endParaRPr lang="fr-FR"/>
        </a:p>
      </dgm:t>
    </dgm:pt>
    <dgm:pt modelId="{876A1E8E-DFD4-47F5-A8B2-51FCE485A407}" type="parTrans" cxnId="{981DD972-B417-49EC-8772-3276CDC6E58F}">
      <dgm:prSet/>
      <dgm:spPr/>
      <dgm:t>
        <a:bodyPr/>
        <a:lstStyle/>
        <a:p>
          <a:endParaRPr lang="fr-FR"/>
        </a:p>
      </dgm:t>
    </dgm:pt>
    <dgm:pt modelId="{1BAE5BFB-B2CF-4C7F-A90B-7C349B76CF2B}">
      <dgm:prSet/>
      <dgm:spPr/>
      <dgm:t>
        <a:bodyPr/>
        <a:lstStyle/>
        <a:p>
          <a:r>
            <a:rPr lang="fr-FR" altLang="fr-FR" dirty="0" smtClean="0">
              <a:latin typeface="Calibri" pitchFamily="34" charset="0"/>
            </a:rPr>
            <a:t>Améliorer l’organisation générale et l’efficience des laboratoires</a:t>
          </a:r>
        </a:p>
      </dgm:t>
    </dgm:pt>
    <dgm:pt modelId="{2EC4E5B2-FB3D-4872-A422-F50202540B25}" type="parTrans" cxnId="{36BD4C86-E3E1-4E56-8104-DB508320857F}">
      <dgm:prSet/>
      <dgm:spPr/>
      <dgm:t>
        <a:bodyPr/>
        <a:lstStyle/>
        <a:p>
          <a:endParaRPr lang="fr-FR"/>
        </a:p>
      </dgm:t>
    </dgm:pt>
    <dgm:pt modelId="{72179BF0-B9A3-4382-ADFD-3B14CE83D7F5}" type="sibTrans" cxnId="{36BD4C86-E3E1-4E56-8104-DB508320857F}">
      <dgm:prSet/>
      <dgm:spPr/>
      <dgm:t>
        <a:bodyPr/>
        <a:lstStyle/>
        <a:p>
          <a:endParaRPr lang="fr-FR"/>
        </a:p>
      </dgm:t>
    </dgm:pt>
    <dgm:pt modelId="{6FD2D6E4-123A-4666-AB30-F6C8380795F6}" type="pres">
      <dgm:prSet presAssocID="{EF805EF1-250E-4F3E-AED0-BF054EBFD6DA}" presName="diagram" presStyleCnt="0">
        <dgm:presLayoutVars>
          <dgm:dir/>
          <dgm:resizeHandles val="exact"/>
        </dgm:presLayoutVars>
      </dgm:prSet>
      <dgm:spPr/>
      <dgm:t>
        <a:bodyPr/>
        <a:lstStyle/>
        <a:p>
          <a:endParaRPr lang="fr-FR"/>
        </a:p>
      </dgm:t>
    </dgm:pt>
    <dgm:pt modelId="{AD4A630A-4C42-48EB-AA23-C5323B913CFA}" type="pres">
      <dgm:prSet presAssocID="{1D884202-D0CE-4804-B9B3-930B789C5D3A}" presName="node" presStyleLbl="node1" presStyleIdx="0" presStyleCnt="4">
        <dgm:presLayoutVars>
          <dgm:bulletEnabled val="1"/>
        </dgm:presLayoutVars>
      </dgm:prSet>
      <dgm:spPr/>
      <dgm:t>
        <a:bodyPr/>
        <a:lstStyle/>
        <a:p>
          <a:endParaRPr lang="fr-FR"/>
        </a:p>
      </dgm:t>
    </dgm:pt>
    <dgm:pt modelId="{990FC3AD-AD39-47D0-8D82-AF9187FC6616}" type="pres">
      <dgm:prSet presAssocID="{771CDF75-DEE1-4461-BE47-ACB1B680482C}" presName="sibTrans" presStyleCnt="0"/>
      <dgm:spPr/>
    </dgm:pt>
    <dgm:pt modelId="{6519C38A-274C-4790-864E-2BC7C9613159}" type="pres">
      <dgm:prSet presAssocID="{32292F47-D8CD-4E2D-9DA9-56338DB9CB7F}" presName="node" presStyleLbl="node1" presStyleIdx="1" presStyleCnt="4">
        <dgm:presLayoutVars>
          <dgm:bulletEnabled val="1"/>
        </dgm:presLayoutVars>
      </dgm:prSet>
      <dgm:spPr/>
      <dgm:t>
        <a:bodyPr/>
        <a:lstStyle/>
        <a:p>
          <a:endParaRPr lang="fr-FR"/>
        </a:p>
      </dgm:t>
    </dgm:pt>
    <dgm:pt modelId="{61C26F93-A776-4B99-A37D-6925410B64ED}" type="pres">
      <dgm:prSet presAssocID="{968D57AB-9260-40F3-85C5-1B14B3400972}" presName="sibTrans" presStyleCnt="0"/>
      <dgm:spPr/>
    </dgm:pt>
    <dgm:pt modelId="{7A33A42D-F043-4A90-8AEB-CC29FE55AF7E}" type="pres">
      <dgm:prSet presAssocID="{1BAE5BFB-B2CF-4C7F-A90B-7C349B76CF2B}" presName="node" presStyleLbl="node1" presStyleIdx="2" presStyleCnt="4">
        <dgm:presLayoutVars>
          <dgm:bulletEnabled val="1"/>
        </dgm:presLayoutVars>
      </dgm:prSet>
      <dgm:spPr/>
      <dgm:t>
        <a:bodyPr/>
        <a:lstStyle/>
        <a:p>
          <a:endParaRPr lang="fr-FR"/>
        </a:p>
      </dgm:t>
    </dgm:pt>
    <dgm:pt modelId="{BD920D64-2C1B-4378-A352-AD5BBF87F511}" type="pres">
      <dgm:prSet presAssocID="{72179BF0-B9A3-4382-ADFD-3B14CE83D7F5}" presName="sibTrans" presStyleCnt="0"/>
      <dgm:spPr/>
    </dgm:pt>
    <dgm:pt modelId="{AD9CB8DA-B9F7-487A-B2FD-3716B623515E}" type="pres">
      <dgm:prSet presAssocID="{3B790C7C-EDC3-42BD-94B8-2A0E97A5AF66}" presName="node" presStyleLbl="node1" presStyleIdx="3" presStyleCnt="4">
        <dgm:presLayoutVars>
          <dgm:bulletEnabled val="1"/>
        </dgm:presLayoutVars>
      </dgm:prSet>
      <dgm:spPr/>
      <dgm:t>
        <a:bodyPr/>
        <a:lstStyle/>
        <a:p>
          <a:endParaRPr lang="fr-FR"/>
        </a:p>
      </dgm:t>
    </dgm:pt>
  </dgm:ptLst>
  <dgm:cxnLst>
    <dgm:cxn modelId="{9960E646-88CC-499D-B5A2-585265D3A844}" type="presOf" srcId="{3B790C7C-EDC3-42BD-94B8-2A0E97A5AF66}" destId="{AD9CB8DA-B9F7-487A-B2FD-3716B623515E}" srcOrd="0" destOrd="0" presId="urn:microsoft.com/office/officeart/2005/8/layout/default"/>
    <dgm:cxn modelId="{F15177E2-7200-4B35-94C2-52FEE17BB91A}" srcId="{EF805EF1-250E-4F3E-AED0-BF054EBFD6DA}" destId="{3B790C7C-EDC3-42BD-94B8-2A0E97A5AF66}" srcOrd="3" destOrd="0" parTransId="{2585BA41-E861-4A84-9D11-E568F6409919}" sibTransId="{F0DD6B3A-6676-4E7B-8897-327D4F0B3004}"/>
    <dgm:cxn modelId="{981DD972-B417-49EC-8772-3276CDC6E58F}" srcId="{EF805EF1-250E-4F3E-AED0-BF054EBFD6DA}" destId="{1D884202-D0CE-4804-B9B3-930B789C5D3A}" srcOrd="0" destOrd="0" parTransId="{876A1E8E-DFD4-47F5-A8B2-51FCE485A407}" sibTransId="{771CDF75-DEE1-4461-BE47-ACB1B680482C}"/>
    <dgm:cxn modelId="{DA837527-BB1D-49A0-8079-A1CB9C0081D3}" type="presOf" srcId="{EF805EF1-250E-4F3E-AED0-BF054EBFD6DA}" destId="{6FD2D6E4-123A-4666-AB30-F6C8380795F6}" srcOrd="0" destOrd="0" presId="urn:microsoft.com/office/officeart/2005/8/layout/default"/>
    <dgm:cxn modelId="{D0179198-7F61-421B-B643-F6CDE627D005}" srcId="{EF805EF1-250E-4F3E-AED0-BF054EBFD6DA}" destId="{32292F47-D8CD-4E2D-9DA9-56338DB9CB7F}" srcOrd="1" destOrd="0" parTransId="{DC0956CA-952F-4D9C-B957-0EC5B4DB9134}" sibTransId="{968D57AB-9260-40F3-85C5-1B14B3400972}"/>
    <dgm:cxn modelId="{168E709B-F4A5-4EA5-B6B6-A0E6622960A8}" type="presOf" srcId="{1D884202-D0CE-4804-B9B3-930B789C5D3A}" destId="{AD4A630A-4C42-48EB-AA23-C5323B913CFA}" srcOrd="0" destOrd="0" presId="urn:microsoft.com/office/officeart/2005/8/layout/default"/>
    <dgm:cxn modelId="{288990E2-EA81-4891-9D20-1FC92173C50F}" type="presOf" srcId="{1BAE5BFB-B2CF-4C7F-A90B-7C349B76CF2B}" destId="{7A33A42D-F043-4A90-8AEB-CC29FE55AF7E}" srcOrd="0" destOrd="0" presId="urn:microsoft.com/office/officeart/2005/8/layout/default"/>
    <dgm:cxn modelId="{D4D680CD-2CDB-4651-B4E0-F61F74219BDB}" type="presOf" srcId="{32292F47-D8CD-4E2D-9DA9-56338DB9CB7F}" destId="{6519C38A-274C-4790-864E-2BC7C9613159}" srcOrd="0" destOrd="0" presId="urn:microsoft.com/office/officeart/2005/8/layout/default"/>
    <dgm:cxn modelId="{36BD4C86-E3E1-4E56-8104-DB508320857F}" srcId="{EF805EF1-250E-4F3E-AED0-BF054EBFD6DA}" destId="{1BAE5BFB-B2CF-4C7F-A90B-7C349B76CF2B}" srcOrd="2" destOrd="0" parTransId="{2EC4E5B2-FB3D-4872-A422-F50202540B25}" sibTransId="{72179BF0-B9A3-4382-ADFD-3B14CE83D7F5}"/>
    <dgm:cxn modelId="{3D97AE2A-E543-4500-83CB-931F3D335567}" type="presParOf" srcId="{6FD2D6E4-123A-4666-AB30-F6C8380795F6}" destId="{AD4A630A-4C42-48EB-AA23-C5323B913CFA}" srcOrd="0" destOrd="0" presId="urn:microsoft.com/office/officeart/2005/8/layout/default"/>
    <dgm:cxn modelId="{D247E2E0-4A9A-4564-B017-601D043D4604}" type="presParOf" srcId="{6FD2D6E4-123A-4666-AB30-F6C8380795F6}" destId="{990FC3AD-AD39-47D0-8D82-AF9187FC6616}" srcOrd="1" destOrd="0" presId="urn:microsoft.com/office/officeart/2005/8/layout/default"/>
    <dgm:cxn modelId="{1384BE3B-C814-4F5D-9B52-C47F886EC2FB}" type="presParOf" srcId="{6FD2D6E4-123A-4666-AB30-F6C8380795F6}" destId="{6519C38A-274C-4790-864E-2BC7C9613159}" srcOrd="2" destOrd="0" presId="urn:microsoft.com/office/officeart/2005/8/layout/default"/>
    <dgm:cxn modelId="{512708D8-A769-46D0-8CB0-2EA5985992A5}" type="presParOf" srcId="{6FD2D6E4-123A-4666-AB30-F6C8380795F6}" destId="{61C26F93-A776-4B99-A37D-6925410B64ED}" srcOrd="3" destOrd="0" presId="urn:microsoft.com/office/officeart/2005/8/layout/default"/>
    <dgm:cxn modelId="{0150FEB8-2B52-4512-BF00-097D2C551CC9}" type="presParOf" srcId="{6FD2D6E4-123A-4666-AB30-F6C8380795F6}" destId="{7A33A42D-F043-4A90-8AEB-CC29FE55AF7E}" srcOrd="4" destOrd="0" presId="urn:microsoft.com/office/officeart/2005/8/layout/default"/>
    <dgm:cxn modelId="{8CDB04E3-1C24-464E-8255-9DBE82BEA045}" type="presParOf" srcId="{6FD2D6E4-123A-4666-AB30-F6C8380795F6}" destId="{BD920D64-2C1B-4378-A352-AD5BBF87F511}" srcOrd="5" destOrd="0" presId="urn:microsoft.com/office/officeart/2005/8/layout/default"/>
    <dgm:cxn modelId="{2E7E5378-8843-425F-BFB9-CA862759529D}" type="presParOf" srcId="{6FD2D6E4-123A-4666-AB30-F6C8380795F6}" destId="{AD9CB8DA-B9F7-487A-B2FD-3716B623515E}"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7C9F8-C719-4C81-B016-53CA05EECF1B}"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fr-FR"/>
        </a:p>
      </dgm:t>
    </dgm:pt>
    <dgm:pt modelId="{9274D777-9A25-4A17-9619-937E1279B077}">
      <dgm:prSet custT="1"/>
      <dgm:spPr/>
      <dgm:t>
        <a:bodyPr/>
        <a:lstStyle/>
        <a:p>
          <a:pPr rtl="0"/>
          <a:r>
            <a:rPr lang="fr-FR" sz="2400" smtClean="0"/>
            <a:t>Ecrire ce que l</a:t>
          </a:r>
          <a:r>
            <a:rPr lang="ja-JP" sz="2400" smtClean="0"/>
            <a:t>’</a:t>
          </a:r>
          <a:r>
            <a:rPr lang="fr-FR" sz="2400" smtClean="0"/>
            <a:t>on fait</a:t>
          </a:r>
          <a:endParaRPr lang="fr-FR" sz="2400"/>
        </a:p>
      </dgm:t>
    </dgm:pt>
    <dgm:pt modelId="{CC53120A-931D-41F9-81F2-4A184F50D91B}" type="parTrans" cxnId="{BBBE351E-7ED6-42D6-AAB0-1178462670E6}">
      <dgm:prSet/>
      <dgm:spPr/>
      <dgm:t>
        <a:bodyPr/>
        <a:lstStyle/>
        <a:p>
          <a:endParaRPr lang="fr-FR" sz="1200"/>
        </a:p>
      </dgm:t>
    </dgm:pt>
    <dgm:pt modelId="{B73A384A-D54B-4D10-90AA-02A9EC5BA3BC}" type="sibTrans" cxnId="{BBBE351E-7ED6-42D6-AAB0-1178462670E6}">
      <dgm:prSet/>
      <dgm:spPr/>
      <dgm:t>
        <a:bodyPr/>
        <a:lstStyle/>
        <a:p>
          <a:endParaRPr lang="fr-FR" sz="1200"/>
        </a:p>
      </dgm:t>
    </dgm:pt>
    <dgm:pt modelId="{C5CB1010-6931-487D-90EB-6BE05B81F10A}">
      <dgm:prSet custT="1"/>
      <dgm:spPr/>
      <dgm:t>
        <a:bodyPr/>
        <a:lstStyle/>
        <a:p>
          <a:pPr rtl="0"/>
          <a:r>
            <a:rPr lang="fr-FR" sz="2400" smtClean="0"/>
            <a:t>Faire ce qui est écrit</a:t>
          </a:r>
          <a:endParaRPr lang="fr-FR" sz="2400"/>
        </a:p>
      </dgm:t>
    </dgm:pt>
    <dgm:pt modelId="{5CD77395-CAE1-4C19-8A15-E38CCBE9B9BC}" type="parTrans" cxnId="{9445DFFB-1118-4406-A291-99C19D0F33FA}">
      <dgm:prSet/>
      <dgm:spPr/>
      <dgm:t>
        <a:bodyPr/>
        <a:lstStyle/>
        <a:p>
          <a:endParaRPr lang="fr-FR" sz="1200"/>
        </a:p>
      </dgm:t>
    </dgm:pt>
    <dgm:pt modelId="{6A07E82E-8FC8-4B95-8B20-786AE46AAF73}" type="sibTrans" cxnId="{9445DFFB-1118-4406-A291-99C19D0F33FA}">
      <dgm:prSet/>
      <dgm:spPr/>
      <dgm:t>
        <a:bodyPr/>
        <a:lstStyle/>
        <a:p>
          <a:endParaRPr lang="fr-FR" sz="1200"/>
        </a:p>
      </dgm:t>
    </dgm:pt>
    <dgm:pt modelId="{1F7934C3-96D6-4B1C-836D-EA8689E3D193}">
      <dgm:prSet custT="1"/>
      <dgm:spPr/>
      <dgm:t>
        <a:bodyPr/>
        <a:lstStyle/>
        <a:p>
          <a:pPr rtl="0"/>
          <a:r>
            <a:rPr lang="fr-FR" sz="2400" smtClean="0"/>
            <a:t>En Donner la preuve</a:t>
          </a:r>
          <a:endParaRPr lang="fr-FR" sz="2400"/>
        </a:p>
      </dgm:t>
    </dgm:pt>
    <dgm:pt modelId="{B9F6A361-E9B5-496B-8C7B-F2C1CD5146A8}" type="parTrans" cxnId="{63DF1872-9054-46A7-BE4F-0CF01DFF7E5A}">
      <dgm:prSet/>
      <dgm:spPr/>
      <dgm:t>
        <a:bodyPr/>
        <a:lstStyle/>
        <a:p>
          <a:endParaRPr lang="fr-FR" sz="1200"/>
        </a:p>
      </dgm:t>
    </dgm:pt>
    <dgm:pt modelId="{212D353A-28EE-4DDB-A5B3-2348048F5E9C}" type="sibTrans" cxnId="{63DF1872-9054-46A7-BE4F-0CF01DFF7E5A}">
      <dgm:prSet/>
      <dgm:spPr/>
      <dgm:t>
        <a:bodyPr/>
        <a:lstStyle/>
        <a:p>
          <a:endParaRPr lang="fr-FR" sz="1200"/>
        </a:p>
      </dgm:t>
    </dgm:pt>
    <dgm:pt modelId="{D921DFD1-9E2F-4D56-80C5-9297EF2F803F}" type="pres">
      <dgm:prSet presAssocID="{EAC7C9F8-C719-4C81-B016-53CA05EECF1B}" presName="linear" presStyleCnt="0">
        <dgm:presLayoutVars>
          <dgm:animLvl val="lvl"/>
          <dgm:resizeHandles val="exact"/>
        </dgm:presLayoutVars>
      </dgm:prSet>
      <dgm:spPr/>
      <dgm:t>
        <a:bodyPr/>
        <a:lstStyle/>
        <a:p>
          <a:endParaRPr lang="fr-FR"/>
        </a:p>
      </dgm:t>
    </dgm:pt>
    <dgm:pt modelId="{DCCBB9BC-B3B9-4374-BDBB-AE1E3D345E65}" type="pres">
      <dgm:prSet presAssocID="{9274D777-9A25-4A17-9619-937E1279B077}" presName="parentText" presStyleLbl="node1" presStyleIdx="0" presStyleCnt="3">
        <dgm:presLayoutVars>
          <dgm:chMax val="0"/>
          <dgm:bulletEnabled val="1"/>
        </dgm:presLayoutVars>
      </dgm:prSet>
      <dgm:spPr/>
      <dgm:t>
        <a:bodyPr/>
        <a:lstStyle/>
        <a:p>
          <a:endParaRPr lang="fr-FR"/>
        </a:p>
      </dgm:t>
    </dgm:pt>
    <dgm:pt modelId="{7584E437-70BF-4BAF-9C70-8C954CAF42CC}" type="pres">
      <dgm:prSet presAssocID="{B73A384A-D54B-4D10-90AA-02A9EC5BA3BC}" presName="spacer" presStyleCnt="0"/>
      <dgm:spPr/>
    </dgm:pt>
    <dgm:pt modelId="{5356BAC5-19CD-44FF-94C3-BFA62D2C02FA}" type="pres">
      <dgm:prSet presAssocID="{C5CB1010-6931-487D-90EB-6BE05B81F10A}" presName="parentText" presStyleLbl="node1" presStyleIdx="1" presStyleCnt="3">
        <dgm:presLayoutVars>
          <dgm:chMax val="0"/>
          <dgm:bulletEnabled val="1"/>
        </dgm:presLayoutVars>
      </dgm:prSet>
      <dgm:spPr/>
      <dgm:t>
        <a:bodyPr/>
        <a:lstStyle/>
        <a:p>
          <a:endParaRPr lang="fr-FR"/>
        </a:p>
      </dgm:t>
    </dgm:pt>
    <dgm:pt modelId="{6002E937-D06A-4FB3-B1DD-3FCF57D14435}" type="pres">
      <dgm:prSet presAssocID="{6A07E82E-8FC8-4B95-8B20-786AE46AAF73}" presName="spacer" presStyleCnt="0"/>
      <dgm:spPr/>
    </dgm:pt>
    <dgm:pt modelId="{75E504CB-B919-448F-A171-7EC8153A42D7}" type="pres">
      <dgm:prSet presAssocID="{1F7934C3-96D6-4B1C-836D-EA8689E3D193}" presName="parentText" presStyleLbl="node1" presStyleIdx="2" presStyleCnt="3">
        <dgm:presLayoutVars>
          <dgm:chMax val="0"/>
          <dgm:bulletEnabled val="1"/>
        </dgm:presLayoutVars>
      </dgm:prSet>
      <dgm:spPr/>
      <dgm:t>
        <a:bodyPr/>
        <a:lstStyle/>
        <a:p>
          <a:endParaRPr lang="fr-FR"/>
        </a:p>
      </dgm:t>
    </dgm:pt>
  </dgm:ptLst>
  <dgm:cxnLst>
    <dgm:cxn modelId="{A386C950-02D7-4616-A641-D36B4C1D15ED}" type="presOf" srcId="{C5CB1010-6931-487D-90EB-6BE05B81F10A}" destId="{5356BAC5-19CD-44FF-94C3-BFA62D2C02FA}" srcOrd="0" destOrd="0" presId="urn:microsoft.com/office/officeart/2005/8/layout/vList2"/>
    <dgm:cxn modelId="{CB4A18F4-9113-47A7-A3E8-114ECD71FF9E}" type="presOf" srcId="{9274D777-9A25-4A17-9619-937E1279B077}" destId="{DCCBB9BC-B3B9-4374-BDBB-AE1E3D345E65}" srcOrd="0" destOrd="0" presId="urn:microsoft.com/office/officeart/2005/8/layout/vList2"/>
    <dgm:cxn modelId="{63DF1872-9054-46A7-BE4F-0CF01DFF7E5A}" srcId="{EAC7C9F8-C719-4C81-B016-53CA05EECF1B}" destId="{1F7934C3-96D6-4B1C-836D-EA8689E3D193}" srcOrd="2" destOrd="0" parTransId="{B9F6A361-E9B5-496B-8C7B-F2C1CD5146A8}" sibTransId="{212D353A-28EE-4DDB-A5B3-2348048F5E9C}"/>
    <dgm:cxn modelId="{DA8D0C4E-47F7-4D70-8A34-D1FFBD23DF74}" type="presOf" srcId="{EAC7C9F8-C719-4C81-B016-53CA05EECF1B}" destId="{D921DFD1-9E2F-4D56-80C5-9297EF2F803F}" srcOrd="0" destOrd="0" presId="urn:microsoft.com/office/officeart/2005/8/layout/vList2"/>
    <dgm:cxn modelId="{BBBE351E-7ED6-42D6-AAB0-1178462670E6}" srcId="{EAC7C9F8-C719-4C81-B016-53CA05EECF1B}" destId="{9274D777-9A25-4A17-9619-937E1279B077}" srcOrd="0" destOrd="0" parTransId="{CC53120A-931D-41F9-81F2-4A184F50D91B}" sibTransId="{B73A384A-D54B-4D10-90AA-02A9EC5BA3BC}"/>
    <dgm:cxn modelId="{9445DFFB-1118-4406-A291-99C19D0F33FA}" srcId="{EAC7C9F8-C719-4C81-B016-53CA05EECF1B}" destId="{C5CB1010-6931-487D-90EB-6BE05B81F10A}" srcOrd="1" destOrd="0" parTransId="{5CD77395-CAE1-4C19-8A15-E38CCBE9B9BC}" sibTransId="{6A07E82E-8FC8-4B95-8B20-786AE46AAF73}"/>
    <dgm:cxn modelId="{507651E3-4A48-454C-AEB7-2102463256AC}" type="presOf" srcId="{1F7934C3-96D6-4B1C-836D-EA8689E3D193}" destId="{75E504CB-B919-448F-A171-7EC8153A42D7}" srcOrd="0" destOrd="0" presId="urn:microsoft.com/office/officeart/2005/8/layout/vList2"/>
    <dgm:cxn modelId="{EB514E4C-3B68-469A-9CA6-671787D39B5D}" type="presParOf" srcId="{D921DFD1-9E2F-4D56-80C5-9297EF2F803F}" destId="{DCCBB9BC-B3B9-4374-BDBB-AE1E3D345E65}" srcOrd="0" destOrd="0" presId="urn:microsoft.com/office/officeart/2005/8/layout/vList2"/>
    <dgm:cxn modelId="{6F29C0C7-7A66-4DB2-AB6C-41F2AB5A502E}" type="presParOf" srcId="{D921DFD1-9E2F-4D56-80C5-9297EF2F803F}" destId="{7584E437-70BF-4BAF-9C70-8C954CAF42CC}" srcOrd="1" destOrd="0" presId="urn:microsoft.com/office/officeart/2005/8/layout/vList2"/>
    <dgm:cxn modelId="{1FC60873-DAD5-4715-A181-AD75A67C7756}" type="presParOf" srcId="{D921DFD1-9E2F-4D56-80C5-9297EF2F803F}" destId="{5356BAC5-19CD-44FF-94C3-BFA62D2C02FA}" srcOrd="2" destOrd="0" presId="urn:microsoft.com/office/officeart/2005/8/layout/vList2"/>
    <dgm:cxn modelId="{515E9D7D-13C3-4791-86DC-41B68750CB10}" type="presParOf" srcId="{D921DFD1-9E2F-4D56-80C5-9297EF2F803F}" destId="{6002E937-D06A-4FB3-B1DD-3FCF57D14435}" srcOrd="3" destOrd="0" presId="urn:microsoft.com/office/officeart/2005/8/layout/vList2"/>
    <dgm:cxn modelId="{A33483F3-F0B3-4640-B480-891A4F10621B}" type="presParOf" srcId="{D921DFD1-9E2F-4D56-80C5-9297EF2F803F}" destId="{75E504CB-B919-448F-A171-7EC8153A42D7}"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250123-8407-41E5-B2EA-A4F7A94E68EE}" type="doc">
      <dgm:prSet loTypeId="urn:microsoft.com/office/officeart/2005/8/layout/pyramid1" loCatId="pyramid" qsTypeId="urn:microsoft.com/office/officeart/2005/8/quickstyle/simple1" qsCatId="simple" csTypeId="urn:microsoft.com/office/officeart/2005/8/colors/colorful4" csCatId="colorful" phldr="1"/>
      <dgm:spPr/>
    </dgm:pt>
    <dgm:pt modelId="{1BFF755C-5B1E-4F7D-AC32-AC5BFCDECF46}">
      <dgm:prSet phldrT="[Texte]" custT="1"/>
      <dgm:spPr/>
      <dgm:t>
        <a:bodyPr anchor="b"/>
        <a:lstStyle/>
        <a:p>
          <a:r>
            <a:rPr lang="fr-FR" altLang="fr-FR" sz="1800" b="1" dirty="0" smtClean="0">
              <a:solidFill>
                <a:schemeClr val="bg1"/>
              </a:solidFill>
              <a:latin typeface="Calibri" pitchFamily="34" charset="0"/>
              <a:ea typeface="ＭＳ Ｐゴシック" pitchFamily="34" charset="-128"/>
            </a:rPr>
            <a:t>MANUEL</a:t>
          </a:r>
        </a:p>
        <a:p>
          <a:r>
            <a:rPr lang="fr-FR" altLang="fr-FR" sz="1800" b="1" dirty="0" smtClean="0">
              <a:solidFill>
                <a:schemeClr val="bg1"/>
              </a:solidFill>
              <a:latin typeface="Calibri" pitchFamily="34" charset="0"/>
              <a:ea typeface="ＭＳ Ｐゴシック" pitchFamily="34" charset="-128"/>
            </a:rPr>
            <a:t>QUALITE</a:t>
          </a:r>
          <a:endParaRPr lang="fr-FR" sz="1800" dirty="0">
            <a:solidFill>
              <a:schemeClr val="bg1"/>
            </a:solidFill>
          </a:endParaRPr>
        </a:p>
      </dgm:t>
    </dgm:pt>
    <dgm:pt modelId="{E018D2D0-282A-4B89-B4D2-6D37B020FCCE}" type="parTrans" cxnId="{CE7FEEEC-6E6C-48A7-BC2E-C0B05EBE1589}">
      <dgm:prSet/>
      <dgm:spPr/>
      <dgm:t>
        <a:bodyPr/>
        <a:lstStyle/>
        <a:p>
          <a:endParaRPr lang="fr-FR">
            <a:solidFill>
              <a:schemeClr val="bg1"/>
            </a:solidFill>
          </a:endParaRPr>
        </a:p>
      </dgm:t>
    </dgm:pt>
    <dgm:pt modelId="{C2CA3DC5-92E4-4F16-9F95-878F08E8ADB5}" type="sibTrans" cxnId="{CE7FEEEC-6E6C-48A7-BC2E-C0B05EBE1589}">
      <dgm:prSet/>
      <dgm:spPr/>
      <dgm:t>
        <a:bodyPr/>
        <a:lstStyle/>
        <a:p>
          <a:endParaRPr lang="fr-FR">
            <a:solidFill>
              <a:schemeClr val="bg1"/>
            </a:solidFill>
          </a:endParaRPr>
        </a:p>
      </dgm:t>
    </dgm:pt>
    <dgm:pt modelId="{3D7DA8EA-5E3D-4EE8-9921-3E16ED840E8C}">
      <dgm:prSet phldrT="[Texte]" custT="1"/>
      <dgm:spPr/>
      <dgm:t>
        <a:bodyPr/>
        <a:lstStyle/>
        <a:p>
          <a:r>
            <a:rPr lang="fr-FR" altLang="fr-FR" sz="2000" b="1" smtClean="0">
              <a:solidFill>
                <a:schemeClr val="bg1"/>
              </a:solidFill>
              <a:latin typeface="Calibri" pitchFamily="34" charset="0"/>
              <a:ea typeface="ＭＳ Ｐゴシック" pitchFamily="34" charset="-128"/>
            </a:rPr>
            <a:t>PROCEDURES </a:t>
          </a:r>
          <a:br>
            <a:rPr lang="fr-FR" altLang="fr-FR" sz="2000" b="1" smtClean="0">
              <a:solidFill>
                <a:schemeClr val="bg1"/>
              </a:solidFill>
              <a:latin typeface="Calibri" pitchFamily="34" charset="0"/>
              <a:ea typeface="ＭＳ Ｐゴシック" pitchFamily="34" charset="-128"/>
            </a:rPr>
          </a:br>
          <a:r>
            <a:rPr lang="fr-FR" altLang="fr-FR" sz="2000" b="1" smtClean="0">
              <a:solidFill>
                <a:schemeClr val="bg1"/>
              </a:solidFill>
              <a:latin typeface="Calibri" pitchFamily="34" charset="0"/>
              <a:ea typeface="ＭＳ Ｐゴシック" pitchFamily="34" charset="-128"/>
            </a:rPr>
            <a:t>Générales et techniques</a:t>
          </a:r>
          <a:endParaRPr lang="fr-FR" sz="2000" dirty="0">
            <a:solidFill>
              <a:schemeClr val="bg1"/>
            </a:solidFill>
          </a:endParaRPr>
        </a:p>
      </dgm:t>
    </dgm:pt>
    <dgm:pt modelId="{F33064FF-230C-49FF-8334-1BBEBBAD913D}" type="parTrans" cxnId="{EFD8DC42-8870-41FF-AA75-1E4F38134F2F}">
      <dgm:prSet/>
      <dgm:spPr/>
      <dgm:t>
        <a:bodyPr/>
        <a:lstStyle/>
        <a:p>
          <a:endParaRPr lang="fr-FR">
            <a:solidFill>
              <a:schemeClr val="bg1"/>
            </a:solidFill>
          </a:endParaRPr>
        </a:p>
      </dgm:t>
    </dgm:pt>
    <dgm:pt modelId="{00927BC3-A2C7-46FE-B893-4ED2524836BF}" type="sibTrans" cxnId="{EFD8DC42-8870-41FF-AA75-1E4F38134F2F}">
      <dgm:prSet/>
      <dgm:spPr/>
      <dgm:t>
        <a:bodyPr/>
        <a:lstStyle/>
        <a:p>
          <a:endParaRPr lang="fr-FR">
            <a:solidFill>
              <a:schemeClr val="bg1"/>
            </a:solidFill>
          </a:endParaRPr>
        </a:p>
      </dgm:t>
    </dgm:pt>
    <dgm:pt modelId="{8F71295A-0C9F-430E-92FF-396DC7670E44}">
      <dgm:prSet phldrT="[Texte]" custT="1"/>
      <dgm:spPr/>
      <dgm:t>
        <a:bodyPr/>
        <a:lstStyle/>
        <a:p>
          <a:r>
            <a:rPr lang="fr-FR" altLang="fr-FR" sz="2000" b="1" smtClean="0">
              <a:solidFill>
                <a:schemeClr val="bg1"/>
              </a:solidFill>
              <a:latin typeface="Calibri" pitchFamily="34" charset="0"/>
              <a:ea typeface="ＭＳ Ｐゴシック" pitchFamily="34" charset="-128"/>
            </a:rPr>
            <a:t>MODES OPERATOIRES  </a:t>
          </a:r>
          <a:br>
            <a:rPr lang="fr-FR" altLang="fr-FR" sz="2000" b="1" smtClean="0">
              <a:solidFill>
                <a:schemeClr val="bg1"/>
              </a:solidFill>
              <a:latin typeface="Calibri" pitchFamily="34" charset="0"/>
              <a:ea typeface="ＭＳ Ｐゴシック" pitchFamily="34" charset="-128"/>
            </a:rPr>
          </a:br>
          <a:r>
            <a:rPr lang="fr-FR" altLang="fr-FR" sz="2000" b="1" smtClean="0">
              <a:solidFill>
                <a:schemeClr val="bg1"/>
              </a:solidFill>
              <a:latin typeface="Calibri" pitchFamily="34" charset="0"/>
              <a:ea typeface="ＭＳ Ｐゴシック" pitchFamily="34" charset="-128"/>
            </a:rPr>
            <a:t>INSTRUCTION DE TRAVAIL</a:t>
          </a:r>
          <a:endParaRPr lang="fr-FR" sz="2000" dirty="0">
            <a:solidFill>
              <a:schemeClr val="bg1"/>
            </a:solidFill>
          </a:endParaRPr>
        </a:p>
      </dgm:t>
    </dgm:pt>
    <dgm:pt modelId="{11AD273B-E25B-4EE4-86B8-3F483F9194A3}" type="parTrans" cxnId="{36F39A5A-151E-48DF-B6B2-7E1B81B8D60B}">
      <dgm:prSet/>
      <dgm:spPr/>
      <dgm:t>
        <a:bodyPr/>
        <a:lstStyle/>
        <a:p>
          <a:endParaRPr lang="fr-FR">
            <a:solidFill>
              <a:schemeClr val="bg1"/>
            </a:solidFill>
          </a:endParaRPr>
        </a:p>
      </dgm:t>
    </dgm:pt>
    <dgm:pt modelId="{F5D04929-4820-4E0C-B086-AB77F5F3B966}" type="sibTrans" cxnId="{36F39A5A-151E-48DF-B6B2-7E1B81B8D60B}">
      <dgm:prSet/>
      <dgm:spPr/>
      <dgm:t>
        <a:bodyPr/>
        <a:lstStyle/>
        <a:p>
          <a:endParaRPr lang="fr-FR">
            <a:solidFill>
              <a:schemeClr val="bg1"/>
            </a:solidFill>
          </a:endParaRPr>
        </a:p>
      </dgm:t>
    </dgm:pt>
    <dgm:pt modelId="{9CE3723D-1C9C-43AE-ADA0-2CD315FE1979}">
      <dgm:prSet custT="1"/>
      <dgm:spPr/>
      <dgm:t>
        <a:bodyPr/>
        <a:lstStyle/>
        <a:p>
          <a:r>
            <a:rPr lang="fr-FR" altLang="fr-FR" sz="2400" b="1" dirty="0" smtClean="0">
              <a:solidFill>
                <a:schemeClr val="bg1"/>
              </a:solidFill>
              <a:latin typeface="Calibri" pitchFamily="34" charset="0"/>
              <a:ea typeface="ＭＳ Ｐゴシック" pitchFamily="34" charset="-128"/>
            </a:rPr>
            <a:t>ENREGISTREMENTS</a:t>
          </a:r>
          <a:endParaRPr lang="fr-FR" sz="2400" dirty="0">
            <a:solidFill>
              <a:schemeClr val="bg1"/>
            </a:solidFill>
          </a:endParaRPr>
        </a:p>
      </dgm:t>
    </dgm:pt>
    <dgm:pt modelId="{B17A55E4-B3A4-4DB7-B5FD-F97A9E5292A5}" type="parTrans" cxnId="{63CE271E-D93E-447B-A8EC-E947D7D0A72D}">
      <dgm:prSet/>
      <dgm:spPr/>
      <dgm:t>
        <a:bodyPr/>
        <a:lstStyle/>
        <a:p>
          <a:endParaRPr lang="fr-FR">
            <a:solidFill>
              <a:schemeClr val="bg1"/>
            </a:solidFill>
          </a:endParaRPr>
        </a:p>
      </dgm:t>
    </dgm:pt>
    <dgm:pt modelId="{EABC8040-87C3-444A-8F9F-7903C1F417E0}" type="sibTrans" cxnId="{63CE271E-D93E-447B-A8EC-E947D7D0A72D}">
      <dgm:prSet/>
      <dgm:spPr/>
      <dgm:t>
        <a:bodyPr/>
        <a:lstStyle/>
        <a:p>
          <a:endParaRPr lang="fr-FR">
            <a:solidFill>
              <a:schemeClr val="bg1"/>
            </a:solidFill>
          </a:endParaRPr>
        </a:p>
      </dgm:t>
    </dgm:pt>
    <dgm:pt modelId="{5F186E26-D8E6-43A0-94A6-255E4C4117DD}" type="pres">
      <dgm:prSet presAssocID="{BD250123-8407-41E5-B2EA-A4F7A94E68EE}" presName="Name0" presStyleCnt="0">
        <dgm:presLayoutVars>
          <dgm:dir/>
          <dgm:animLvl val="lvl"/>
          <dgm:resizeHandles val="exact"/>
        </dgm:presLayoutVars>
      </dgm:prSet>
      <dgm:spPr/>
    </dgm:pt>
    <dgm:pt modelId="{ED3D3D76-D74A-4E2D-BDE2-D08431F2913E}" type="pres">
      <dgm:prSet presAssocID="{1BFF755C-5B1E-4F7D-AC32-AC5BFCDECF46}" presName="Name8" presStyleCnt="0"/>
      <dgm:spPr/>
    </dgm:pt>
    <dgm:pt modelId="{AF8E4915-33CF-43B1-96D5-C77B8B4A0E6B}" type="pres">
      <dgm:prSet presAssocID="{1BFF755C-5B1E-4F7D-AC32-AC5BFCDECF46}" presName="level" presStyleLbl="node1" presStyleIdx="0" presStyleCnt="4">
        <dgm:presLayoutVars>
          <dgm:chMax val="1"/>
          <dgm:bulletEnabled val="1"/>
        </dgm:presLayoutVars>
      </dgm:prSet>
      <dgm:spPr/>
      <dgm:t>
        <a:bodyPr/>
        <a:lstStyle/>
        <a:p>
          <a:endParaRPr lang="fr-FR"/>
        </a:p>
      </dgm:t>
    </dgm:pt>
    <dgm:pt modelId="{D29BFBC0-F710-4C08-BB6F-1069A018B17C}" type="pres">
      <dgm:prSet presAssocID="{1BFF755C-5B1E-4F7D-AC32-AC5BFCDECF46}" presName="levelTx" presStyleLbl="revTx" presStyleIdx="0" presStyleCnt="0">
        <dgm:presLayoutVars>
          <dgm:chMax val="1"/>
          <dgm:bulletEnabled val="1"/>
        </dgm:presLayoutVars>
      </dgm:prSet>
      <dgm:spPr/>
      <dgm:t>
        <a:bodyPr/>
        <a:lstStyle/>
        <a:p>
          <a:endParaRPr lang="fr-FR"/>
        </a:p>
      </dgm:t>
    </dgm:pt>
    <dgm:pt modelId="{BB0F8C4A-10E6-4960-8F89-18AAC018C718}" type="pres">
      <dgm:prSet presAssocID="{3D7DA8EA-5E3D-4EE8-9921-3E16ED840E8C}" presName="Name8" presStyleCnt="0"/>
      <dgm:spPr/>
    </dgm:pt>
    <dgm:pt modelId="{39111837-A1BB-4101-8F2B-D51E4131C41F}" type="pres">
      <dgm:prSet presAssocID="{3D7DA8EA-5E3D-4EE8-9921-3E16ED840E8C}" presName="level" presStyleLbl="node1" presStyleIdx="1" presStyleCnt="4">
        <dgm:presLayoutVars>
          <dgm:chMax val="1"/>
          <dgm:bulletEnabled val="1"/>
        </dgm:presLayoutVars>
      </dgm:prSet>
      <dgm:spPr/>
      <dgm:t>
        <a:bodyPr/>
        <a:lstStyle/>
        <a:p>
          <a:endParaRPr lang="fr-FR"/>
        </a:p>
      </dgm:t>
    </dgm:pt>
    <dgm:pt modelId="{00BD3596-78AC-4B04-9E9F-CE51A236D6EF}" type="pres">
      <dgm:prSet presAssocID="{3D7DA8EA-5E3D-4EE8-9921-3E16ED840E8C}" presName="levelTx" presStyleLbl="revTx" presStyleIdx="0" presStyleCnt="0">
        <dgm:presLayoutVars>
          <dgm:chMax val="1"/>
          <dgm:bulletEnabled val="1"/>
        </dgm:presLayoutVars>
      </dgm:prSet>
      <dgm:spPr/>
      <dgm:t>
        <a:bodyPr/>
        <a:lstStyle/>
        <a:p>
          <a:endParaRPr lang="fr-FR"/>
        </a:p>
      </dgm:t>
    </dgm:pt>
    <dgm:pt modelId="{E7107266-60C4-4B0C-905B-1626457BEA1F}" type="pres">
      <dgm:prSet presAssocID="{8F71295A-0C9F-430E-92FF-396DC7670E44}" presName="Name8" presStyleCnt="0"/>
      <dgm:spPr/>
    </dgm:pt>
    <dgm:pt modelId="{44AD1F64-B2DB-4FFB-91DF-8DF0E36531E7}" type="pres">
      <dgm:prSet presAssocID="{8F71295A-0C9F-430E-92FF-396DC7670E44}" presName="level" presStyleLbl="node1" presStyleIdx="2" presStyleCnt="4">
        <dgm:presLayoutVars>
          <dgm:chMax val="1"/>
          <dgm:bulletEnabled val="1"/>
        </dgm:presLayoutVars>
      </dgm:prSet>
      <dgm:spPr/>
      <dgm:t>
        <a:bodyPr/>
        <a:lstStyle/>
        <a:p>
          <a:endParaRPr lang="fr-FR"/>
        </a:p>
      </dgm:t>
    </dgm:pt>
    <dgm:pt modelId="{E8579A61-7EAC-4741-AF57-BE260E0155B8}" type="pres">
      <dgm:prSet presAssocID="{8F71295A-0C9F-430E-92FF-396DC7670E44}" presName="levelTx" presStyleLbl="revTx" presStyleIdx="0" presStyleCnt="0">
        <dgm:presLayoutVars>
          <dgm:chMax val="1"/>
          <dgm:bulletEnabled val="1"/>
        </dgm:presLayoutVars>
      </dgm:prSet>
      <dgm:spPr/>
      <dgm:t>
        <a:bodyPr/>
        <a:lstStyle/>
        <a:p>
          <a:endParaRPr lang="fr-FR"/>
        </a:p>
      </dgm:t>
    </dgm:pt>
    <dgm:pt modelId="{14442B19-0AED-462B-9214-9E5942A46D10}" type="pres">
      <dgm:prSet presAssocID="{9CE3723D-1C9C-43AE-ADA0-2CD315FE1979}" presName="Name8" presStyleCnt="0"/>
      <dgm:spPr/>
    </dgm:pt>
    <dgm:pt modelId="{54556749-FA55-456B-9ECB-35F312E3D50B}" type="pres">
      <dgm:prSet presAssocID="{9CE3723D-1C9C-43AE-ADA0-2CD315FE1979}" presName="level" presStyleLbl="node1" presStyleIdx="3" presStyleCnt="4" custLinFactY="115098" custLinFactNeighborX="83051" custLinFactNeighborY="200000">
        <dgm:presLayoutVars>
          <dgm:chMax val="1"/>
          <dgm:bulletEnabled val="1"/>
        </dgm:presLayoutVars>
      </dgm:prSet>
      <dgm:spPr/>
      <dgm:t>
        <a:bodyPr/>
        <a:lstStyle/>
        <a:p>
          <a:endParaRPr lang="fr-FR"/>
        </a:p>
      </dgm:t>
    </dgm:pt>
    <dgm:pt modelId="{FF855B1E-B15A-42D7-A3FA-5C32FFE68294}" type="pres">
      <dgm:prSet presAssocID="{9CE3723D-1C9C-43AE-ADA0-2CD315FE1979}" presName="levelTx" presStyleLbl="revTx" presStyleIdx="0" presStyleCnt="0">
        <dgm:presLayoutVars>
          <dgm:chMax val="1"/>
          <dgm:bulletEnabled val="1"/>
        </dgm:presLayoutVars>
      </dgm:prSet>
      <dgm:spPr/>
      <dgm:t>
        <a:bodyPr/>
        <a:lstStyle/>
        <a:p>
          <a:endParaRPr lang="fr-FR"/>
        </a:p>
      </dgm:t>
    </dgm:pt>
  </dgm:ptLst>
  <dgm:cxnLst>
    <dgm:cxn modelId="{FE1AC200-E4C5-475A-90F6-70CA8E490029}" type="presOf" srcId="{3D7DA8EA-5E3D-4EE8-9921-3E16ED840E8C}" destId="{00BD3596-78AC-4B04-9E9F-CE51A236D6EF}" srcOrd="1" destOrd="0" presId="urn:microsoft.com/office/officeart/2005/8/layout/pyramid1"/>
    <dgm:cxn modelId="{62CAB93B-F7E2-42CE-BA95-4AD8CB499EAB}" type="presOf" srcId="{9CE3723D-1C9C-43AE-ADA0-2CD315FE1979}" destId="{FF855B1E-B15A-42D7-A3FA-5C32FFE68294}" srcOrd="1" destOrd="0" presId="urn:microsoft.com/office/officeart/2005/8/layout/pyramid1"/>
    <dgm:cxn modelId="{A84023E4-05C3-4385-8202-C6446DBA8115}" type="presOf" srcId="{1BFF755C-5B1E-4F7D-AC32-AC5BFCDECF46}" destId="{AF8E4915-33CF-43B1-96D5-C77B8B4A0E6B}" srcOrd="0" destOrd="0" presId="urn:microsoft.com/office/officeart/2005/8/layout/pyramid1"/>
    <dgm:cxn modelId="{DF609C8C-2807-419D-9455-B13A2B7B88E9}" type="presOf" srcId="{1BFF755C-5B1E-4F7D-AC32-AC5BFCDECF46}" destId="{D29BFBC0-F710-4C08-BB6F-1069A018B17C}" srcOrd="1" destOrd="0" presId="urn:microsoft.com/office/officeart/2005/8/layout/pyramid1"/>
    <dgm:cxn modelId="{36F39A5A-151E-48DF-B6B2-7E1B81B8D60B}" srcId="{BD250123-8407-41E5-B2EA-A4F7A94E68EE}" destId="{8F71295A-0C9F-430E-92FF-396DC7670E44}" srcOrd="2" destOrd="0" parTransId="{11AD273B-E25B-4EE4-86B8-3F483F9194A3}" sibTransId="{F5D04929-4820-4E0C-B086-AB77F5F3B966}"/>
    <dgm:cxn modelId="{63CE271E-D93E-447B-A8EC-E947D7D0A72D}" srcId="{BD250123-8407-41E5-B2EA-A4F7A94E68EE}" destId="{9CE3723D-1C9C-43AE-ADA0-2CD315FE1979}" srcOrd="3" destOrd="0" parTransId="{B17A55E4-B3A4-4DB7-B5FD-F97A9E5292A5}" sibTransId="{EABC8040-87C3-444A-8F9F-7903C1F417E0}"/>
    <dgm:cxn modelId="{DE4AE5F9-E410-4870-99F7-E1788E4E1B0D}" type="presOf" srcId="{9CE3723D-1C9C-43AE-ADA0-2CD315FE1979}" destId="{54556749-FA55-456B-9ECB-35F312E3D50B}" srcOrd="0" destOrd="0" presId="urn:microsoft.com/office/officeart/2005/8/layout/pyramid1"/>
    <dgm:cxn modelId="{37D21567-9B28-4FCE-A339-478C04D4EEF4}" type="presOf" srcId="{BD250123-8407-41E5-B2EA-A4F7A94E68EE}" destId="{5F186E26-D8E6-43A0-94A6-255E4C4117DD}" srcOrd="0" destOrd="0" presId="urn:microsoft.com/office/officeart/2005/8/layout/pyramid1"/>
    <dgm:cxn modelId="{465A3452-6226-4628-B0F5-458169B5D2B6}" type="presOf" srcId="{8F71295A-0C9F-430E-92FF-396DC7670E44}" destId="{E8579A61-7EAC-4741-AF57-BE260E0155B8}" srcOrd="1" destOrd="0" presId="urn:microsoft.com/office/officeart/2005/8/layout/pyramid1"/>
    <dgm:cxn modelId="{0F657724-45BC-4DEA-8DC0-C8E8A41B8994}" type="presOf" srcId="{3D7DA8EA-5E3D-4EE8-9921-3E16ED840E8C}" destId="{39111837-A1BB-4101-8F2B-D51E4131C41F}" srcOrd="0" destOrd="0" presId="urn:microsoft.com/office/officeart/2005/8/layout/pyramid1"/>
    <dgm:cxn modelId="{CE7FEEEC-6E6C-48A7-BC2E-C0B05EBE1589}" srcId="{BD250123-8407-41E5-B2EA-A4F7A94E68EE}" destId="{1BFF755C-5B1E-4F7D-AC32-AC5BFCDECF46}" srcOrd="0" destOrd="0" parTransId="{E018D2D0-282A-4B89-B4D2-6D37B020FCCE}" sibTransId="{C2CA3DC5-92E4-4F16-9F95-878F08E8ADB5}"/>
    <dgm:cxn modelId="{EFD8DC42-8870-41FF-AA75-1E4F38134F2F}" srcId="{BD250123-8407-41E5-B2EA-A4F7A94E68EE}" destId="{3D7DA8EA-5E3D-4EE8-9921-3E16ED840E8C}" srcOrd="1" destOrd="0" parTransId="{F33064FF-230C-49FF-8334-1BBEBBAD913D}" sibTransId="{00927BC3-A2C7-46FE-B893-4ED2524836BF}"/>
    <dgm:cxn modelId="{E31F9182-1F6D-44E2-99B9-BFA18B73F4A3}" type="presOf" srcId="{8F71295A-0C9F-430E-92FF-396DC7670E44}" destId="{44AD1F64-B2DB-4FFB-91DF-8DF0E36531E7}" srcOrd="0" destOrd="0" presId="urn:microsoft.com/office/officeart/2005/8/layout/pyramid1"/>
    <dgm:cxn modelId="{8FDB8738-3DCA-4EDF-ABF8-6DC081C8DE7E}" type="presParOf" srcId="{5F186E26-D8E6-43A0-94A6-255E4C4117DD}" destId="{ED3D3D76-D74A-4E2D-BDE2-D08431F2913E}" srcOrd="0" destOrd="0" presId="urn:microsoft.com/office/officeart/2005/8/layout/pyramid1"/>
    <dgm:cxn modelId="{3D9CBA10-3357-4199-8A25-11562E8FAE43}" type="presParOf" srcId="{ED3D3D76-D74A-4E2D-BDE2-D08431F2913E}" destId="{AF8E4915-33CF-43B1-96D5-C77B8B4A0E6B}" srcOrd="0" destOrd="0" presId="urn:microsoft.com/office/officeart/2005/8/layout/pyramid1"/>
    <dgm:cxn modelId="{E95B46D9-6C6D-4ACC-A007-3BA673A70370}" type="presParOf" srcId="{ED3D3D76-D74A-4E2D-BDE2-D08431F2913E}" destId="{D29BFBC0-F710-4C08-BB6F-1069A018B17C}" srcOrd="1" destOrd="0" presId="urn:microsoft.com/office/officeart/2005/8/layout/pyramid1"/>
    <dgm:cxn modelId="{E8CA2D55-5237-4B4E-AB0D-E1792ED3AD76}" type="presParOf" srcId="{5F186E26-D8E6-43A0-94A6-255E4C4117DD}" destId="{BB0F8C4A-10E6-4960-8F89-18AAC018C718}" srcOrd="1" destOrd="0" presId="urn:microsoft.com/office/officeart/2005/8/layout/pyramid1"/>
    <dgm:cxn modelId="{1827C8A0-2485-4616-88E2-A7529E58EDD0}" type="presParOf" srcId="{BB0F8C4A-10E6-4960-8F89-18AAC018C718}" destId="{39111837-A1BB-4101-8F2B-D51E4131C41F}" srcOrd="0" destOrd="0" presId="urn:microsoft.com/office/officeart/2005/8/layout/pyramid1"/>
    <dgm:cxn modelId="{B337F708-DFC8-4467-AF3C-11CC81CC96F2}" type="presParOf" srcId="{BB0F8C4A-10E6-4960-8F89-18AAC018C718}" destId="{00BD3596-78AC-4B04-9E9F-CE51A236D6EF}" srcOrd="1" destOrd="0" presId="urn:microsoft.com/office/officeart/2005/8/layout/pyramid1"/>
    <dgm:cxn modelId="{FD8E54ED-0EF7-49A7-B081-1DBEE4E5D300}" type="presParOf" srcId="{5F186E26-D8E6-43A0-94A6-255E4C4117DD}" destId="{E7107266-60C4-4B0C-905B-1626457BEA1F}" srcOrd="2" destOrd="0" presId="urn:microsoft.com/office/officeart/2005/8/layout/pyramid1"/>
    <dgm:cxn modelId="{48B1FC69-F487-4F24-B856-85ED60072812}" type="presParOf" srcId="{E7107266-60C4-4B0C-905B-1626457BEA1F}" destId="{44AD1F64-B2DB-4FFB-91DF-8DF0E36531E7}" srcOrd="0" destOrd="0" presId="urn:microsoft.com/office/officeart/2005/8/layout/pyramid1"/>
    <dgm:cxn modelId="{CD3BECD6-A9D9-44B6-AA06-5281094E2FD8}" type="presParOf" srcId="{E7107266-60C4-4B0C-905B-1626457BEA1F}" destId="{E8579A61-7EAC-4741-AF57-BE260E0155B8}" srcOrd="1" destOrd="0" presId="urn:microsoft.com/office/officeart/2005/8/layout/pyramid1"/>
    <dgm:cxn modelId="{AF54ACE0-CA57-46E5-B9CC-D17A09991B8E}" type="presParOf" srcId="{5F186E26-D8E6-43A0-94A6-255E4C4117DD}" destId="{14442B19-0AED-462B-9214-9E5942A46D10}" srcOrd="3" destOrd="0" presId="urn:microsoft.com/office/officeart/2005/8/layout/pyramid1"/>
    <dgm:cxn modelId="{A38608E3-7E16-40F3-B499-D9798C3F7CFA}" type="presParOf" srcId="{14442B19-0AED-462B-9214-9E5942A46D10}" destId="{54556749-FA55-456B-9ECB-35F312E3D50B}" srcOrd="0" destOrd="0" presId="urn:microsoft.com/office/officeart/2005/8/layout/pyramid1"/>
    <dgm:cxn modelId="{190A194C-D9D6-4C7F-9A4C-F370A3635BC3}" type="presParOf" srcId="{14442B19-0AED-462B-9214-9E5942A46D10}" destId="{FF855B1E-B15A-42D7-A3FA-5C32FFE68294}"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43D76A-7BAD-4501-A304-36FEB0F48D49}"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fr-FR"/>
        </a:p>
      </dgm:t>
    </dgm:pt>
    <dgm:pt modelId="{69DD6FA5-6134-4248-9152-0D0EC863CA20}">
      <dgm:prSet custT="1"/>
      <dgm:spPr/>
      <dgm:t>
        <a:bodyPr/>
        <a:lstStyle/>
        <a:p>
          <a:pPr rtl="0"/>
          <a:r>
            <a:rPr lang="fr-FR" sz="1800" b="1" dirty="0" smtClean="0">
              <a:solidFill>
                <a:schemeClr val="accent4">
                  <a:lumMod val="60000"/>
                  <a:lumOff val="40000"/>
                </a:schemeClr>
              </a:solidFill>
            </a:rPr>
            <a:t>Engagement de la direction (politique qualité) </a:t>
          </a:r>
          <a:endParaRPr lang="fr-FR" sz="1800" b="1" dirty="0">
            <a:solidFill>
              <a:schemeClr val="accent4">
                <a:lumMod val="60000"/>
                <a:lumOff val="40000"/>
              </a:schemeClr>
            </a:solidFill>
          </a:endParaRPr>
        </a:p>
      </dgm:t>
    </dgm:pt>
    <dgm:pt modelId="{0D0945A5-04FE-4BDA-B49B-9F3218D08405}" type="parTrans" cxnId="{1C434222-A835-40EF-B989-C3516C3BC739}">
      <dgm:prSet/>
      <dgm:spPr/>
      <dgm:t>
        <a:bodyPr/>
        <a:lstStyle/>
        <a:p>
          <a:endParaRPr lang="fr-FR" sz="2000" b="1"/>
        </a:p>
      </dgm:t>
    </dgm:pt>
    <dgm:pt modelId="{A8BA9412-FFDC-45B5-ACEE-F7C1635E04D6}" type="sibTrans" cxnId="{1C434222-A835-40EF-B989-C3516C3BC739}">
      <dgm:prSet/>
      <dgm:spPr/>
      <dgm:t>
        <a:bodyPr/>
        <a:lstStyle/>
        <a:p>
          <a:endParaRPr lang="fr-FR" sz="2000" b="1"/>
        </a:p>
      </dgm:t>
    </dgm:pt>
    <dgm:pt modelId="{E87FE611-CD55-4AB8-887F-7EFF801384E9}">
      <dgm:prSet custT="1"/>
      <dgm:spPr/>
      <dgm:t>
        <a:bodyPr/>
        <a:lstStyle/>
        <a:p>
          <a:pPr rtl="0"/>
          <a:r>
            <a:rPr lang="fr-FR" sz="1800" b="1" dirty="0" smtClean="0">
              <a:solidFill>
                <a:schemeClr val="accent4"/>
              </a:solidFill>
            </a:rPr>
            <a:t>Implication du personnel</a:t>
          </a:r>
          <a:endParaRPr lang="fr-FR" sz="1800" b="1" dirty="0">
            <a:solidFill>
              <a:schemeClr val="accent4"/>
            </a:solidFill>
          </a:endParaRPr>
        </a:p>
      </dgm:t>
    </dgm:pt>
    <dgm:pt modelId="{955F864D-8DD4-483D-82B6-D8AF193E9C26}" type="parTrans" cxnId="{33698B1D-193D-4A50-AC61-5804B7DA43B1}">
      <dgm:prSet/>
      <dgm:spPr/>
      <dgm:t>
        <a:bodyPr/>
        <a:lstStyle/>
        <a:p>
          <a:endParaRPr lang="fr-FR" sz="2000" b="1"/>
        </a:p>
      </dgm:t>
    </dgm:pt>
    <dgm:pt modelId="{38E4A080-50B2-4F07-A8F4-5163E19C5DF9}" type="sibTrans" cxnId="{33698B1D-193D-4A50-AC61-5804B7DA43B1}">
      <dgm:prSet/>
      <dgm:spPr/>
      <dgm:t>
        <a:bodyPr/>
        <a:lstStyle/>
        <a:p>
          <a:endParaRPr lang="fr-FR" sz="2000" b="1"/>
        </a:p>
      </dgm:t>
    </dgm:pt>
    <dgm:pt modelId="{A07C3600-E500-45D0-A8B9-0EDE39A651E2}">
      <dgm:prSet custT="1"/>
      <dgm:spPr/>
      <dgm:t>
        <a:bodyPr/>
        <a:lstStyle/>
        <a:p>
          <a:pPr rtl="0"/>
          <a:r>
            <a:rPr lang="fr-FR" sz="1800" b="1" dirty="0" smtClean="0">
              <a:solidFill>
                <a:srgbClr val="7030A0"/>
              </a:solidFill>
            </a:rPr>
            <a:t>Définition des objectifs</a:t>
          </a:r>
          <a:endParaRPr lang="fr-FR" sz="1800" b="1" dirty="0">
            <a:solidFill>
              <a:srgbClr val="7030A0"/>
            </a:solidFill>
          </a:endParaRPr>
        </a:p>
      </dgm:t>
    </dgm:pt>
    <dgm:pt modelId="{088175C2-4292-421E-BE3C-819D40D03AB1}" type="parTrans" cxnId="{CC3BAA82-4C6C-40B7-8F47-6871C4A00739}">
      <dgm:prSet/>
      <dgm:spPr/>
      <dgm:t>
        <a:bodyPr/>
        <a:lstStyle/>
        <a:p>
          <a:endParaRPr lang="fr-FR" sz="2000" b="1"/>
        </a:p>
      </dgm:t>
    </dgm:pt>
    <dgm:pt modelId="{9EC4E96B-458F-4562-9DB5-EA0A6C32B824}" type="sibTrans" cxnId="{CC3BAA82-4C6C-40B7-8F47-6871C4A00739}">
      <dgm:prSet/>
      <dgm:spPr/>
      <dgm:t>
        <a:bodyPr/>
        <a:lstStyle/>
        <a:p>
          <a:endParaRPr lang="fr-FR" sz="2000" b="1"/>
        </a:p>
      </dgm:t>
    </dgm:pt>
    <dgm:pt modelId="{0A6D3827-CA5C-4748-B0C7-883878D705CC}">
      <dgm:prSet custT="1"/>
      <dgm:spPr/>
      <dgm:t>
        <a:bodyPr/>
        <a:lstStyle/>
        <a:p>
          <a:pPr rtl="0"/>
          <a:r>
            <a:rPr lang="fr-FR" sz="1800" b="1" dirty="0" smtClean="0">
              <a:solidFill>
                <a:srgbClr val="8B88CA"/>
              </a:solidFill>
            </a:rPr>
            <a:t>Définition et mise en œuvre des plans d’action </a:t>
          </a:r>
          <a:r>
            <a:rPr lang="fr-FR" sz="1800" b="1" smtClean="0">
              <a:solidFill>
                <a:srgbClr val="8B88CA"/>
              </a:solidFill>
            </a:rPr>
            <a:t/>
          </a:r>
          <a:br>
            <a:rPr lang="fr-FR" sz="1800" b="1" smtClean="0">
              <a:solidFill>
                <a:srgbClr val="8B88CA"/>
              </a:solidFill>
            </a:rPr>
          </a:br>
          <a:r>
            <a:rPr lang="fr-FR" sz="1800" b="1" smtClean="0">
              <a:solidFill>
                <a:srgbClr val="8B88CA"/>
              </a:solidFill>
              <a:sym typeface="Wingdings" panose="05000000000000000000" pitchFamily="2" charset="2"/>
            </a:rPr>
            <a:t></a:t>
          </a:r>
          <a:r>
            <a:rPr lang="fr-FR" sz="1800" b="1" i="1" smtClean="0">
              <a:solidFill>
                <a:srgbClr val="8B88CA"/>
              </a:solidFill>
            </a:rPr>
            <a:t>Identification </a:t>
          </a:r>
          <a:r>
            <a:rPr lang="fr-FR" sz="1800" b="1" i="1" dirty="0" smtClean="0">
              <a:solidFill>
                <a:srgbClr val="8B88CA"/>
              </a:solidFill>
            </a:rPr>
            <a:t>du qui fait quoi</a:t>
          </a:r>
          <a:endParaRPr lang="fr-FR" sz="1800" b="1" dirty="0">
            <a:solidFill>
              <a:srgbClr val="8B88CA"/>
            </a:solidFill>
          </a:endParaRPr>
        </a:p>
      </dgm:t>
    </dgm:pt>
    <dgm:pt modelId="{C6BEA2FF-0A51-4A8D-863E-0D2D123F3520}" type="parTrans" cxnId="{559890E6-4AEF-477B-A9DC-EF599EA4992C}">
      <dgm:prSet/>
      <dgm:spPr/>
      <dgm:t>
        <a:bodyPr/>
        <a:lstStyle/>
        <a:p>
          <a:endParaRPr lang="fr-FR" sz="2000" b="1"/>
        </a:p>
      </dgm:t>
    </dgm:pt>
    <dgm:pt modelId="{C1170190-8069-4443-BF48-AA9A54441B60}" type="sibTrans" cxnId="{559890E6-4AEF-477B-A9DC-EF599EA4992C}">
      <dgm:prSet/>
      <dgm:spPr/>
      <dgm:t>
        <a:bodyPr/>
        <a:lstStyle/>
        <a:p>
          <a:endParaRPr lang="fr-FR" sz="2000" b="1"/>
        </a:p>
      </dgm:t>
    </dgm:pt>
    <dgm:pt modelId="{0145C90F-9901-4E99-8A8D-BE61C88EF3AD}">
      <dgm:prSet custT="1"/>
      <dgm:spPr/>
      <dgm:t>
        <a:bodyPr/>
        <a:lstStyle/>
        <a:p>
          <a:pPr rtl="0"/>
          <a:r>
            <a:rPr lang="fr-FR" sz="1800" b="1" dirty="0" smtClean="0">
              <a:solidFill>
                <a:schemeClr val="accent1">
                  <a:lumMod val="75000"/>
                </a:schemeClr>
              </a:solidFill>
            </a:rPr>
            <a:t>Amélioration continue</a:t>
          </a:r>
          <a:endParaRPr lang="fr-FR" sz="1800" b="1" dirty="0">
            <a:solidFill>
              <a:schemeClr val="accent1">
                <a:lumMod val="75000"/>
              </a:schemeClr>
            </a:solidFill>
          </a:endParaRPr>
        </a:p>
      </dgm:t>
    </dgm:pt>
    <dgm:pt modelId="{421F34CC-540F-4D7A-8402-2D998DC95156}" type="parTrans" cxnId="{6313ADD8-3215-4F8F-8642-6C1A253C2636}">
      <dgm:prSet/>
      <dgm:spPr/>
      <dgm:t>
        <a:bodyPr/>
        <a:lstStyle/>
        <a:p>
          <a:endParaRPr lang="fr-FR" sz="2000" b="1"/>
        </a:p>
      </dgm:t>
    </dgm:pt>
    <dgm:pt modelId="{15AE9001-7FED-4529-9231-53872532F406}" type="sibTrans" cxnId="{6313ADD8-3215-4F8F-8642-6C1A253C2636}">
      <dgm:prSet/>
      <dgm:spPr/>
      <dgm:t>
        <a:bodyPr/>
        <a:lstStyle/>
        <a:p>
          <a:endParaRPr lang="fr-FR" sz="2000" b="1"/>
        </a:p>
      </dgm:t>
    </dgm:pt>
    <dgm:pt modelId="{4A3A14DA-36D6-438A-9712-7B6B6761852D}">
      <dgm:prSet custT="1"/>
      <dgm:spPr/>
      <dgm:t>
        <a:bodyPr/>
        <a:lstStyle/>
        <a:p>
          <a:pPr rtl="0"/>
          <a:r>
            <a:rPr lang="fr-FR" sz="1800" b="1" dirty="0" smtClean="0">
              <a:solidFill>
                <a:schemeClr val="accent1"/>
              </a:solidFill>
            </a:rPr>
            <a:t>Evaluation</a:t>
          </a:r>
          <a:endParaRPr lang="fr-FR" sz="1800" b="1" dirty="0">
            <a:solidFill>
              <a:schemeClr val="accent1"/>
            </a:solidFill>
          </a:endParaRPr>
        </a:p>
      </dgm:t>
    </dgm:pt>
    <dgm:pt modelId="{81C77153-2DD3-4408-89B9-F08B6E892CA4}" type="parTrans" cxnId="{64B5B00C-B99A-452F-B52F-795D56CCD252}">
      <dgm:prSet/>
      <dgm:spPr/>
      <dgm:t>
        <a:bodyPr/>
        <a:lstStyle/>
        <a:p>
          <a:endParaRPr lang="fr-FR" sz="2000" b="1"/>
        </a:p>
      </dgm:t>
    </dgm:pt>
    <dgm:pt modelId="{52153F55-7159-422F-92A4-57D5D5793421}" type="sibTrans" cxnId="{64B5B00C-B99A-452F-B52F-795D56CCD252}">
      <dgm:prSet/>
      <dgm:spPr/>
      <dgm:t>
        <a:bodyPr/>
        <a:lstStyle/>
        <a:p>
          <a:endParaRPr lang="fr-FR" sz="2000" b="1"/>
        </a:p>
      </dgm:t>
    </dgm:pt>
    <dgm:pt modelId="{0A290AB0-4569-4CE0-B9B8-CA7432974674}">
      <dgm:prSet custT="1"/>
      <dgm:spPr/>
      <dgm:t>
        <a:bodyPr/>
        <a:lstStyle/>
        <a:p>
          <a:pPr rtl="0"/>
          <a:r>
            <a:rPr lang="fr-FR" sz="1800" b="1" dirty="0" smtClean="0">
              <a:solidFill>
                <a:schemeClr val="accent5"/>
              </a:solidFill>
            </a:rPr>
            <a:t>Mesure des progrès</a:t>
          </a:r>
          <a:endParaRPr lang="fr-FR" sz="1800" b="1" dirty="0">
            <a:solidFill>
              <a:schemeClr val="accent5"/>
            </a:solidFill>
          </a:endParaRPr>
        </a:p>
      </dgm:t>
    </dgm:pt>
    <dgm:pt modelId="{0E74276D-6D21-42F7-8010-D08F984495A1}" type="parTrans" cxnId="{FFF81823-2025-4043-8544-B21335F039CD}">
      <dgm:prSet/>
      <dgm:spPr/>
      <dgm:t>
        <a:bodyPr/>
        <a:lstStyle/>
        <a:p>
          <a:endParaRPr lang="fr-FR" sz="2000" b="1"/>
        </a:p>
      </dgm:t>
    </dgm:pt>
    <dgm:pt modelId="{BABE6729-8508-4549-9376-0B17A6FB983D}" type="sibTrans" cxnId="{FFF81823-2025-4043-8544-B21335F039CD}">
      <dgm:prSet/>
      <dgm:spPr/>
      <dgm:t>
        <a:bodyPr/>
        <a:lstStyle/>
        <a:p>
          <a:endParaRPr lang="fr-FR" sz="2000" b="1"/>
        </a:p>
      </dgm:t>
    </dgm:pt>
    <dgm:pt modelId="{6F549D24-4487-49A0-8E12-E0581DAD32C4}">
      <dgm:prSet/>
      <dgm:spPr/>
      <dgm:t>
        <a:bodyPr/>
        <a:lstStyle/>
        <a:p>
          <a:endParaRPr lang="fr-FR"/>
        </a:p>
      </dgm:t>
    </dgm:pt>
    <dgm:pt modelId="{50B99742-3456-4D73-8221-D9193334484D}" type="parTrans" cxnId="{67614A1E-ABFE-4B42-AC7B-9DC60A82D518}">
      <dgm:prSet/>
      <dgm:spPr/>
      <dgm:t>
        <a:bodyPr/>
        <a:lstStyle/>
        <a:p>
          <a:endParaRPr lang="fr-FR" sz="2000" b="1"/>
        </a:p>
      </dgm:t>
    </dgm:pt>
    <dgm:pt modelId="{DB5D04D3-5F28-48AD-B3A3-A6D997790321}" type="sibTrans" cxnId="{67614A1E-ABFE-4B42-AC7B-9DC60A82D518}">
      <dgm:prSet/>
      <dgm:spPr/>
      <dgm:t>
        <a:bodyPr/>
        <a:lstStyle/>
        <a:p>
          <a:endParaRPr lang="fr-FR" sz="2000" b="1"/>
        </a:p>
      </dgm:t>
    </dgm:pt>
    <dgm:pt modelId="{128CE0DA-27A4-40A1-A392-7BED53741171}" type="pres">
      <dgm:prSet presAssocID="{D843D76A-7BAD-4501-A304-36FEB0F48D49}" presName="compositeShape" presStyleCnt="0">
        <dgm:presLayoutVars>
          <dgm:chMax val="7"/>
          <dgm:dir/>
          <dgm:resizeHandles val="exact"/>
        </dgm:presLayoutVars>
      </dgm:prSet>
      <dgm:spPr/>
      <dgm:t>
        <a:bodyPr/>
        <a:lstStyle/>
        <a:p>
          <a:endParaRPr lang="fr-FR"/>
        </a:p>
      </dgm:t>
    </dgm:pt>
    <dgm:pt modelId="{D8ACB187-D922-4C41-85BC-C72F8C5EDCAA}" type="pres">
      <dgm:prSet presAssocID="{69DD6FA5-6134-4248-9152-0D0EC863CA20}" presName="circ1" presStyleLbl="vennNode1" presStyleIdx="0" presStyleCnt="7"/>
      <dgm:spPr/>
    </dgm:pt>
    <dgm:pt modelId="{6986FC43-FECF-4EDC-92BB-BE12E3E0DBF9}" type="pres">
      <dgm:prSet presAssocID="{69DD6FA5-6134-4248-9152-0D0EC863CA20}" presName="circ1Tx" presStyleLbl="revTx" presStyleIdx="0" presStyleCnt="0">
        <dgm:presLayoutVars>
          <dgm:chMax val="0"/>
          <dgm:chPref val="0"/>
          <dgm:bulletEnabled val="1"/>
        </dgm:presLayoutVars>
      </dgm:prSet>
      <dgm:spPr/>
      <dgm:t>
        <a:bodyPr/>
        <a:lstStyle/>
        <a:p>
          <a:endParaRPr lang="fr-FR"/>
        </a:p>
      </dgm:t>
    </dgm:pt>
    <dgm:pt modelId="{7F8DC193-E823-4DCC-BAFA-0B1696323EA5}" type="pres">
      <dgm:prSet presAssocID="{E87FE611-CD55-4AB8-887F-7EFF801384E9}" presName="circ2" presStyleLbl="vennNode1" presStyleIdx="1" presStyleCnt="7"/>
      <dgm:spPr/>
    </dgm:pt>
    <dgm:pt modelId="{9010C5A9-3903-422F-A863-59AA7E5BA053}" type="pres">
      <dgm:prSet presAssocID="{E87FE611-CD55-4AB8-887F-7EFF801384E9}" presName="circ2Tx" presStyleLbl="revTx" presStyleIdx="0" presStyleCnt="0">
        <dgm:presLayoutVars>
          <dgm:chMax val="0"/>
          <dgm:chPref val="0"/>
          <dgm:bulletEnabled val="1"/>
        </dgm:presLayoutVars>
      </dgm:prSet>
      <dgm:spPr/>
      <dgm:t>
        <a:bodyPr/>
        <a:lstStyle/>
        <a:p>
          <a:endParaRPr lang="fr-FR"/>
        </a:p>
      </dgm:t>
    </dgm:pt>
    <dgm:pt modelId="{DE877D78-7F65-4BE6-969D-4BF9C83F2D7E}" type="pres">
      <dgm:prSet presAssocID="{A07C3600-E500-45D0-A8B9-0EDE39A651E2}" presName="circ3" presStyleLbl="vennNode1" presStyleIdx="2" presStyleCnt="7"/>
      <dgm:spPr/>
    </dgm:pt>
    <dgm:pt modelId="{5720504A-5141-4078-844E-236E9C3AE3E0}" type="pres">
      <dgm:prSet presAssocID="{A07C3600-E500-45D0-A8B9-0EDE39A651E2}" presName="circ3Tx" presStyleLbl="revTx" presStyleIdx="0" presStyleCnt="0">
        <dgm:presLayoutVars>
          <dgm:chMax val="0"/>
          <dgm:chPref val="0"/>
          <dgm:bulletEnabled val="1"/>
        </dgm:presLayoutVars>
      </dgm:prSet>
      <dgm:spPr/>
      <dgm:t>
        <a:bodyPr/>
        <a:lstStyle/>
        <a:p>
          <a:endParaRPr lang="fr-FR"/>
        </a:p>
      </dgm:t>
    </dgm:pt>
    <dgm:pt modelId="{B9DBB3C4-F51F-4573-9774-1DBF3E8C4DB8}" type="pres">
      <dgm:prSet presAssocID="{0A6D3827-CA5C-4748-B0C7-883878D705CC}" presName="circ4" presStyleLbl="vennNode1" presStyleIdx="3" presStyleCnt="7"/>
      <dgm:spPr/>
    </dgm:pt>
    <dgm:pt modelId="{5948781D-4F10-4045-AF29-A95AE7B016AE}" type="pres">
      <dgm:prSet presAssocID="{0A6D3827-CA5C-4748-B0C7-883878D705CC}" presName="circ4Tx" presStyleLbl="revTx" presStyleIdx="0" presStyleCnt="0" custScaleX="188800">
        <dgm:presLayoutVars>
          <dgm:chMax val="0"/>
          <dgm:chPref val="0"/>
          <dgm:bulletEnabled val="1"/>
        </dgm:presLayoutVars>
      </dgm:prSet>
      <dgm:spPr/>
      <dgm:t>
        <a:bodyPr/>
        <a:lstStyle/>
        <a:p>
          <a:endParaRPr lang="fr-FR"/>
        </a:p>
      </dgm:t>
    </dgm:pt>
    <dgm:pt modelId="{127BD468-3A8F-49B9-9059-3F90226908FD}" type="pres">
      <dgm:prSet presAssocID="{0145C90F-9901-4E99-8A8D-BE61C88EF3AD}" presName="circ5" presStyleLbl="vennNode1" presStyleIdx="4" presStyleCnt="7"/>
      <dgm:spPr/>
    </dgm:pt>
    <dgm:pt modelId="{83398F8A-EA70-4149-8545-DC5F42F60114}" type="pres">
      <dgm:prSet presAssocID="{0145C90F-9901-4E99-8A8D-BE61C88EF3AD}" presName="circ5Tx" presStyleLbl="revTx" presStyleIdx="0" presStyleCnt="0">
        <dgm:presLayoutVars>
          <dgm:chMax val="0"/>
          <dgm:chPref val="0"/>
          <dgm:bulletEnabled val="1"/>
        </dgm:presLayoutVars>
      </dgm:prSet>
      <dgm:spPr/>
      <dgm:t>
        <a:bodyPr/>
        <a:lstStyle/>
        <a:p>
          <a:endParaRPr lang="fr-FR"/>
        </a:p>
      </dgm:t>
    </dgm:pt>
    <dgm:pt modelId="{C2A97DA0-7FDB-41B7-BEEA-8F9389FB2CA2}" type="pres">
      <dgm:prSet presAssocID="{4A3A14DA-36D6-438A-9712-7B6B6761852D}" presName="circ6" presStyleLbl="vennNode1" presStyleIdx="5" presStyleCnt="7"/>
      <dgm:spPr/>
    </dgm:pt>
    <dgm:pt modelId="{2836A52D-FA48-494E-AE51-7AEAB988AADD}" type="pres">
      <dgm:prSet presAssocID="{4A3A14DA-36D6-438A-9712-7B6B6761852D}" presName="circ6Tx" presStyleLbl="revTx" presStyleIdx="0" presStyleCnt="0">
        <dgm:presLayoutVars>
          <dgm:chMax val="0"/>
          <dgm:chPref val="0"/>
          <dgm:bulletEnabled val="1"/>
        </dgm:presLayoutVars>
      </dgm:prSet>
      <dgm:spPr/>
      <dgm:t>
        <a:bodyPr/>
        <a:lstStyle/>
        <a:p>
          <a:endParaRPr lang="fr-FR"/>
        </a:p>
      </dgm:t>
    </dgm:pt>
    <dgm:pt modelId="{503E2898-D894-4941-B529-E6865D4504B5}" type="pres">
      <dgm:prSet presAssocID="{0A290AB0-4569-4CE0-B9B8-CA7432974674}" presName="circ7" presStyleLbl="vennNode1" presStyleIdx="6" presStyleCnt="7"/>
      <dgm:spPr/>
    </dgm:pt>
    <dgm:pt modelId="{114C70BE-00A6-4600-8420-E97CDC1F0853}" type="pres">
      <dgm:prSet presAssocID="{0A290AB0-4569-4CE0-B9B8-CA7432974674}" presName="circ7Tx" presStyleLbl="revTx" presStyleIdx="0" presStyleCnt="0">
        <dgm:presLayoutVars>
          <dgm:chMax val="0"/>
          <dgm:chPref val="0"/>
          <dgm:bulletEnabled val="1"/>
        </dgm:presLayoutVars>
      </dgm:prSet>
      <dgm:spPr/>
      <dgm:t>
        <a:bodyPr/>
        <a:lstStyle/>
        <a:p>
          <a:endParaRPr lang="fr-FR"/>
        </a:p>
      </dgm:t>
    </dgm:pt>
  </dgm:ptLst>
  <dgm:cxnLst>
    <dgm:cxn modelId="{67614A1E-ABFE-4B42-AC7B-9DC60A82D518}" srcId="{D843D76A-7BAD-4501-A304-36FEB0F48D49}" destId="{6F549D24-4487-49A0-8E12-E0581DAD32C4}" srcOrd="7" destOrd="0" parTransId="{50B99742-3456-4D73-8221-D9193334484D}" sibTransId="{DB5D04D3-5F28-48AD-B3A3-A6D997790321}"/>
    <dgm:cxn modelId="{920461EB-A53D-471E-9FB8-91BECCC72E9A}" type="presOf" srcId="{4A3A14DA-36D6-438A-9712-7B6B6761852D}" destId="{2836A52D-FA48-494E-AE51-7AEAB988AADD}" srcOrd="0" destOrd="0" presId="urn:microsoft.com/office/officeart/2005/8/layout/venn1"/>
    <dgm:cxn modelId="{0F474A22-73A0-4EC7-B411-B871A8B52F25}" type="presOf" srcId="{A07C3600-E500-45D0-A8B9-0EDE39A651E2}" destId="{5720504A-5141-4078-844E-236E9C3AE3E0}" srcOrd="0" destOrd="0" presId="urn:microsoft.com/office/officeart/2005/8/layout/venn1"/>
    <dgm:cxn modelId="{793C94D8-236B-49E2-BF63-F18522C6127A}" type="presOf" srcId="{E87FE611-CD55-4AB8-887F-7EFF801384E9}" destId="{9010C5A9-3903-422F-A863-59AA7E5BA053}" srcOrd="0" destOrd="0" presId="urn:microsoft.com/office/officeart/2005/8/layout/venn1"/>
    <dgm:cxn modelId="{BDF05E13-9229-4EC6-9DAE-067237A2518F}" type="presOf" srcId="{0A6D3827-CA5C-4748-B0C7-883878D705CC}" destId="{5948781D-4F10-4045-AF29-A95AE7B016AE}" srcOrd="0" destOrd="0" presId="urn:microsoft.com/office/officeart/2005/8/layout/venn1"/>
    <dgm:cxn modelId="{64B5B00C-B99A-452F-B52F-795D56CCD252}" srcId="{D843D76A-7BAD-4501-A304-36FEB0F48D49}" destId="{4A3A14DA-36D6-438A-9712-7B6B6761852D}" srcOrd="5" destOrd="0" parTransId="{81C77153-2DD3-4408-89B9-F08B6E892CA4}" sibTransId="{52153F55-7159-422F-92A4-57D5D5793421}"/>
    <dgm:cxn modelId="{FFF81823-2025-4043-8544-B21335F039CD}" srcId="{D843D76A-7BAD-4501-A304-36FEB0F48D49}" destId="{0A290AB0-4569-4CE0-B9B8-CA7432974674}" srcOrd="6" destOrd="0" parTransId="{0E74276D-6D21-42F7-8010-D08F984495A1}" sibTransId="{BABE6729-8508-4549-9376-0B17A6FB983D}"/>
    <dgm:cxn modelId="{6313ADD8-3215-4F8F-8642-6C1A253C2636}" srcId="{D843D76A-7BAD-4501-A304-36FEB0F48D49}" destId="{0145C90F-9901-4E99-8A8D-BE61C88EF3AD}" srcOrd="4" destOrd="0" parTransId="{421F34CC-540F-4D7A-8402-2D998DC95156}" sibTransId="{15AE9001-7FED-4529-9231-53872532F406}"/>
    <dgm:cxn modelId="{0C689E0B-1048-44AE-B903-E42B7326A5E9}" type="presOf" srcId="{0145C90F-9901-4E99-8A8D-BE61C88EF3AD}" destId="{83398F8A-EA70-4149-8545-DC5F42F60114}" srcOrd="0" destOrd="0" presId="urn:microsoft.com/office/officeart/2005/8/layout/venn1"/>
    <dgm:cxn modelId="{D50BBD7C-AD81-47EB-B0A2-61143CE9EB39}" type="presOf" srcId="{0A290AB0-4569-4CE0-B9B8-CA7432974674}" destId="{114C70BE-00A6-4600-8420-E97CDC1F0853}" srcOrd="0" destOrd="0" presId="urn:microsoft.com/office/officeart/2005/8/layout/venn1"/>
    <dgm:cxn modelId="{33698B1D-193D-4A50-AC61-5804B7DA43B1}" srcId="{D843D76A-7BAD-4501-A304-36FEB0F48D49}" destId="{E87FE611-CD55-4AB8-887F-7EFF801384E9}" srcOrd="1" destOrd="0" parTransId="{955F864D-8DD4-483D-82B6-D8AF193E9C26}" sibTransId="{38E4A080-50B2-4F07-A8F4-5163E19C5DF9}"/>
    <dgm:cxn modelId="{23C2975A-A5FB-41A7-8AA4-B2E3D18A1499}" type="presOf" srcId="{69DD6FA5-6134-4248-9152-0D0EC863CA20}" destId="{6986FC43-FECF-4EDC-92BB-BE12E3E0DBF9}" srcOrd="0" destOrd="0" presId="urn:microsoft.com/office/officeart/2005/8/layout/venn1"/>
    <dgm:cxn modelId="{CC3BAA82-4C6C-40B7-8F47-6871C4A00739}" srcId="{D843D76A-7BAD-4501-A304-36FEB0F48D49}" destId="{A07C3600-E500-45D0-A8B9-0EDE39A651E2}" srcOrd="2" destOrd="0" parTransId="{088175C2-4292-421E-BE3C-819D40D03AB1}" sibTransId="{9EC4E96B-458F-4562-9DB5-EA0A6C32B824}"/>
    <dgm:cxn modelId="{1C434222-A835-40EF-B989-C3516C3BC739}" srcId="{D843D76A-7BAD-4501-A304-36FEB0F48D49}" destId="{69DD6FA5-6134-4248-9152-0D0EC863CA20}" srcOrd="0" destOrd="0" parTransId="{0D0945A5-04FE-4BDA-B49B-9F3218D08405}" sibTransId="{A8BA9412-FFDC-45B5-ACEE-F7C1635E04D6}"/>
    <dgm:cxn modelId="{559890E6-4AEF-477B-A9DC-EF599EA4992C}" srcId="{D843D76A-7BAD-4501-A304-36FEB0F48D49}" destId="{0A6D3827-CA5C-4748-B0C7-883878D705CC}" srcOrd="3" destOrd="0" parTransId="{C6BEA2FF-0A51-4A8D-863E-0D2D123F3520}" sibTransId="{C1170190-8069-4443-BF48-AA9A54441B60}"/>
    <dgm:cxn modelId="{C1D3D6E0-F750-4DED-8374-B30C748DBF50}" type="presOf" srcId="{D843D76A-7BAD-4501-A304-36FEB0F48D49}" destId="{128CE0DA-27A4-40A1-A392-7BED53741171}" srcOrd="0" destOrd="0" presId="urn:microsoft.com/office/officeart/2005/8/layout/venn1"/>
    <dgm:cxn modelId="{2EC196A3-A6EF-4BDA-A4BD-F573D38CD27A}" type="presParOf" srcId="{128CE0DA-27A4-40A1-A392-7BED53741171}" destId="{D8ACB187-D922-4C41-85BC-C72F8C5EDCAA}" srcOrd="0" destOrd="0" presId="urn:microsoft.com/office/officeart/2005/8/layout/venn1"/>
    <dgm:cxn modelId="{6BD3B367-E927-4CF5-9AD5-204A46C24BFF}" type="presParOf" srcId="{128CE0DA-27A4-40A1-A392-7BED53741171}" destId="{6986FC43-FECF-4EDC-92BB-BE12E3E0DBF9}" srcOrd="1" destOrd="0" presId="urn:microsoft.com/office/officeart/2005/8/layout/venn1"/>
    <dgm:cxn modelId="{80330344-2182-4BEC-8D5B-2F6F4B9CEDF9}" type="presParOf" srcId="{128CE0DA-27A4-40A1-A392-7BED53741171}" destId="{7F8DC193-E823-4DCC-BAFA-0B1696323EA5}" srcOrd="2" destOrd="0" presId="urn:microsoft.com/office/officeart/2005/8/layout/venn1"/>
    <dgm:cxn modelId="{B76C98F8-79E8-4C0D-ABAE-BEADA60FEE8C}" type="presParOf" srcId="{128CE0DA-27A4-40A1-A392-7BED53741171}" destId="{9010C5A9-3903-422F-A863-59AA7E5BA053}" srcOrd="3" destOrd="0" presId="urn:microsoft.com/office/officeart/2005/8/layout/venn1"/>
    <dgm:cxn modelId="{5172EE9C-97A0-48F9-B820-F75D70B36BA6}" type="presParOf" srcId="{128CE0DA-27A4-40A1-A392-7BED53741171}" destId="{DE877D78-7F65-4BE6-969D-4BF9C83F2D7E}" srcOrd="4" destOrd="0" presId="urn:microsoft.com/office/officeart/2005/8/layout/venn1"/>
    <dgm:cxn modelId="{017E7DBC-4F66-4029-AE3C-6E19FDB9D2AE}" type="presParOf" srcId="{128CE0DA-27A4-40A1-A392-7BED53741171}" destId="{5720504A-5141-4078-844E-236E9C3AE3E0}" srcOrd="5" destOrd="0" presId="urn:microsoft.com/office/officeart/2005/8/layout/venn1"/>
    <dgm:cxn modelId="{66D2143C-2CD0-4C2D-AD40-862C854D96A3}" type="presParOf" srcId="{128CE0DA-27A4-40A1-A392-7BED53741171}" destId="{B9DBB3C4-F51F-4573-9774-1DBF3E8C4DB8}" srcOrd="6" destOrd="0" presId="urn:microsoft.com/office/officeart/2005/8/layout/venn1"/>
    <dgm:cxn modelId="{30DB606D-5836-4B02-98F9-FD66668F5260}" type="presParOf" srcId="{128CE0DA-27A4-40A1-A392-7BED53741171}" destId="{5948781D-4F10-4045-AF29-A95AE7B016AE}" srcOrd="7" destOrd="0" presId="urn:microsoft.com/office/officeart/2005/8/layout/venn1"/>
    <dgm:cxn modelId="{1927FB82-A63B-4006-A235-B59A2C709BF4}" type="presParOf" srcId="{128CE0DA-27A4-40A1-A392-7BED53741171}" destId="{127BD468-3A8F-49B9-9059-3F90226908FD}" srcOrd="8" destOrd="0" presId="urn:microsoft.com/office/officeart/2005/8/layout/venn1"/>
    <dgm:cxn modelId="{96898A65-2966-440F-A5E8-31A82744F039}" type="presParOf" srcId="{128CE0DA-27A4-40A1-A392-7BED53741171}" destId="{83398F8A-EA70-4149-8545-DC5F42F60114}" srcOrd="9" destOrd="0" presId="urn:microsoft.com/office/officeart/2005/8/layout/venn1"/>
    <dgm:cxn modelId="{9DB8C3A0-C096-4B63-869F-FDD1107226E4}" type="presParOf" srcId="{128CE0DA-27A4-40A1-A392-7BED53741171}" destId="{C2A97DA0-7FDB-41B7-BEEA-8F9389FB2CA2}" srcOrd="10" destOrd="0" presId="urn:microsoft.com/office/officeart/2005/8/layout/venn1"/>
    <dgm:cxn modelId="{2DD128FC-31CB-461F-A3A3-671B4C2A9F79}" type="presParOf" srcId="{128CE0DA-27A4-40A1-A392-7BED53741171}" destId="{2836A52D-FA48-494E-AE51-7AEAB988AADD}" srcOrd="11" destOrd="0" presId="urn:microsoft.com/office/officeart/2005/8/layout/venn1"/>
    <dgm:cxn modelId="{437C59B9-3641-4427-A927-9816A4B17D81}" type="presParOf" srcId="{128CE0DA-27A4-40A1-A392-7BED53741171}" destId="{503E2898-D894-4941-B529-E6865D4504B5}" srcOrd="12" destOrd="0" presId="urn:microsoft.com/office/officeart/2005/8/layout/venn1"/>
    <dgm:cxn modelId="{BA9F76C1-4815-416C-A19B-852F68856AEA}" type="presParOf" srcId="{128CE0DA-27A4-40A1-A392-7BED53741171}" destId="{114C70BE-00A6-4600-8420-E97CDC1F0853}" srcOrd="13"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C7839-65AE-4A3E-832D-9304037EEB06}">
      <dsp:nvSpPr>
        <dsp:cNvPr id="0" name=""/>
        <dsp:cNvSpPr/>
      </dsp:nvSpPr>
      <dsp:spPr>
        <a:xfrm>
          <a:off x="920546" y="1146790"/>
          <a:ext cx="3204324" cy="224292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altLang="fr-FR" sz="2000" b="1" kern="1200" dirty="0" smtClean="0">
              <a:latin typeface="Calibri" pitchFamily="34" charset="0"/>
              <a:ea typeface="ＭＳ Ｐゴシック" pitchFamily="34" charset="-128"/>
            </a:rPr>
            <a:t>Loi HPST du 21 juillet 2009 </a:t>
          </a:r>
        </a:p>
        <a:p>
          <a:pPr lvl="0" algn="ctr" defTabSz="889000">
            <a:lnSpc>
              <a:spcPct val="90000"/>
            </a:lnSpc>
            <a:spcBef>
              <a:spcPct val="0"/>
            </a:spcBef>
            <a:spcAft>
              <a:spcPct val="35000"/>
            </a:spcAft>
          </a:pPr>
          <a:r>
            <a:rPr lang="fr-FR" altLang="fr-FR" sz="2000" b="1" kern="1200" dirty="0" smtClean="0">
              <a:latin typeface="Calibri" pitchFamily="34" charset="0"/>
              <a:ea typeface="ＭＳ Ｐゴシック" pitchFamily="34" charset="-128"/>
            </a:rPr>
            <a:t>Ordonnance du 13 janvier 2010 (biologie médicale) </a:t>
          </a:r>
        </a:p>
        <a:p>
          <a:pPr lvl="0" algn="ctr" defTabSz="889000">
            <a:lnSpc>
              <a:spcPct val="90000"/>
            </a:lnSpc>
            <a:spcBef>
              <a:spcPct val="0"/>
            </a:spcBef>
            <a:spcAft>
              <a:spcPct val="35000"/>
            </a:spcAft>
          </a:pPr>
          <a:r>
            <a:rPr lang="fr-FR" altLang="fr-FR" sz="2000" b="1" kern="1200" dirty="0" smtClean="0">
              <a:latin typeface="Calibri" pitchFamily="34" charset="0"/>
              <a:ea typeface="ＭＳ Ｐゴシック" pitchFamily="34" charset="-128"/>
            </a:rPr>
            <a:t>Loi sur la réforme de la biologie  du 30/05/2013 </a:t>
          </a:r>
          <a:endParaRPr lang="fr-FR" sz="2000" b="1" kern="1200" dirty="0"/>
        </a:p>
      </dsp:txBody>
      <dsp:txXfrm>
        <a:off x="1030056" y="1256300"/>
        <a:ext cx="2985304" cy="2023903"/>
      </dsp:txXfrm>
    </dsp:sp>
    <dsp:sp modelId="{6267A324-1DE3-4585-A13B-C873D2BFC3F4}">
      <dsp:nvSpPr>
        <dsp:cNvPr id="0" name=""/>
        <dsp:cNvSpPr/>
      </dsp:nvSpPr>
      <dsp:spPr>
        <a:xfrm>
          <a:off x="4068429" y="1296135"/>
          <a:ext cx="4284498" cy="1812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altLang="fr-FR" sz="1800" kern="1200" dirty="0" smtClean="0">
              <a:solidFill>
                <a:srgbClr val="CC0000"/>
              </a:solidFill>
              <a:latin typeface="Calibri" pitchFamily="34" charset="0"/>
              <a:ea typeface="ＭＳ Ｐゴシック" pitchFamily="34" charset="-128"/>
            </a:rPr>
            <a:t>Imposent l'accréditation</a:t>
          </a:r>
          <a:r>
            <a:rPr lang="fr-FR" altLang="fr-FR" sz="1800" kern="1200" dirty="0" smtClean="0">
              <a:solidFill>
                <a:srgbClr val="FF0000"/>
              </a:solidFill>
              <a:latin typeface="Calibri" pitchFamily="34" charset="0"/>
              <a:ea typeface="ＭＳ Ｐゴシック" pitchFamily="34" charset="-128"/>
            </a:rPr>
            <a:t> </a:t>
          </a:r>
          <a:r>
            <a:rPr lang="fr-FR" altLang="fr-FR" sz="1800" kern="1200" dirty="0" smtClean="0">
              <a:latin typeface="Calibri" pitchFamily="34" charset="0"/>
              <a:ea typeface="ＭＳ Ｐゴシック" pitchFamily="34" charset="-128"/>
            </a:rPr>
            <a:t>selon les normes internationales </a:t>
          </a:r>
          <a:endParaRPr lang="fr-FR" sz="1800" kern="1200" dirty="0"/>
        </a:p>
        <a:p>
          <a:pPr marL="171450" lvl="1" indent="-171450" algn="l" defTabSz="800100">
            <a:lnSpc>
              <a:spcPct val="90000"/>
            </a:lnSpc>
            <a:spcBef>
              <a:spcPct val="0"/>
            </a:spcBef>
            <a:spcAft>
              <a:spcPct val="15000"/>
            </a:spcAft>
            <a:buChar char="••"/>
          </a:pPr>
          <a:r>
            <a:rPr lang="fr-FR" altLang="fr-FR" sz="1800" kern="1200" dirty="0" smtClean="0">
              <a:latin typeface="Calibri" pitchFamily="34" charset="0"/>
              <a:ea typeface="ＭＳ Ｐゴシック" pitchFamily="34" charset="-128"/>
            </a:rPr>
            <a:t>NF EN ISO 15189 et NF EN ISO 22870 </a:t>
          </a:r>
          <a:endParaRPr lang="fr-FR" altLang="fr-FR" sz="1800" kern="1200" dirty="0">
            <a:latin typeface="Calibri" pitchFamily="34" charset="0"/>
            <a:ea typeface="ＭＳ Ｐゴシック" pitchFamily="34" charset="-128"/>
          </a:endParaRPr>
        </a:p>
      </dsp:txBody>
      <dsp:txXfrm>
        <a:off x="4068429" y="1296135"/>
        <a:ext cx="4284498" cy="1812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3B2D9-6B54-4080-83B5-64585158D383}">
      <dsp:nvSpPr>
        <dsp:cNvPr id="0" name=""/>
        <dsp:cNvSpPr/>
      </dsp:nvSpPr>
      <dsp:spPr>
        <a:xfrm>
          <a:off x="0" y="767698"/>
          <a:ext cx="8472264" cy="162067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7542" tIns="437388" rIns="657542" bIns="128016" numCol="1" spcCol="1270" anchor="t" anchorCtr="0">
          <a:noAutofit/>
        </a:bodyPr>
        <a:lstStyle/>
        <a:p>
          <a:pPr marL="171450" lvl="1" indent="-171450" algn="l" defTabSz="800100">
            <a:lnSpc>
              <a:spcPct val="90000"/>
            </a:lnSpc>
            <a:spcBef>
              <a:spcPct val="0"/>
            </a:spcBef>
            <a:spcAft>
              <a:spcPct val="15000"/>
            </a:spcAft>
            <a:buChar char="••"/>
          </a:pPr>
          <a:r>
            <a:rPr lang="fr-FR" altLang="fr-FR" sz="1800" kern="1200" dirty="0" smtClean="0">
              <a:latin typeface="Calibri" pitchFamily="34" charset="0"/>
              <a:ea typeface="ＭＳ Ｐゴシック" pitchFamily="34" charset="-128"/>
            </a:rPr>
            <a:t>Procédure par laquelle un organisme faisant autorité reconnaît formellement qu'une organisation est </a:t>
          </a:r>
          <a:r>
            <a:rPr lang="fr-FR" altLang="fr-FR" sz="1800" b="1" kern="1200" dirty="0" smtClean="0">
              <a:latin typeface="Calibri" pitchFamily="34" charset="0"/>
              <a:ea typeface="ＭＳ Ｐゴシック" pitchFamily="34" charset="-128"/>
            </a:rPr>
            <a:t>compétente</a:t>
          </a:r>
          <a:r>
            <a:rPr lang="fr-FR" altLang="fr-FR" sz="1800" kern="1200" dirty="0" smtClean="0">
              <a:latin typeface="Calibri" pitchFamily="34" charset="0"/>
              <a:ea typeface="ＭＳ Ｐゴシック" pitchFamily="34" charset="-128"/>
            </a:rPr>
            <a:t> pour effectuer des tâches spécifiques."</a:t>
          </a:r>
          <a:endParaRPr lang="fr-FR" sz="1800" kern="1200" dirty="0"/>
        </a:p>
        <a:p>
          <a:pPr marL="171450" lvl="1" indent="-171450" algn="l" defTabSz="800100">
            <a:lnSpc>
              <a:spcPct val="90000"/>
            </a:lnSpc>
            <a:spcBef>
              <a:spcPct val="0"/>
            </a:spcBef>
            <a:spcAft>
              <a:spcPct val="15000"/>
            </a:spcAft>
            <a:buChar char="••"/>
          </a:pPr>
          <a:r>
            <a:rPr lang="fr-FR" altLang="fr-FR" sz="1800" kern="1200" dirty="0" smtClean="0">
              <a:latin typeface="Calibri" pitchFamily="34" charset="0"/>
              <a:ea typeface="ＭＳ Ｐゴシック" pitchFamily="34" charset="-128"/>
            </a:rPr>
            <a:t>En référence aux normes « métiers » (Ex : ISO 15189 ou ISO 22870)</a:t>
          </a:r>
          <a:endParaRPr lang="fr-FR" altLang="fr-FR" sz="1800" kern="1200" dirty="0">
            <a:latin typeface="Calibri" pitchFamily="34" charset="0"/>
            <a:ea typeface="ＭＳ Ｐゴシック" pitchFamily="34" charset="-128"/>
          </a:endParaRPr>
        </a:p>
      </dsp:txBody>
      <dsp:txXfrm>
        <a:off x="0" y="767698"/>
        <a:ext cx="8472264" cy="1620675"/>
      </dsp:txXfrm>
    </dsp:sp>
    <dsp:sp modelId="{45E5CCCE-D0AB-46D0-99BE-FD5820E88D7D}">
      <dsp:nvSpPr>
        <dsp:cNvPr id="0" name=""/>
        <dsp:cNvSpPr/>
      </dsp:nvSpPr>
      <dsp:spPr>
        <a:xfrm>
          <a:off x="360041" y="431013"/>
          <a:ext cx="5930584" cy="61992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4162" tIns="0" rIns="224162" bIns="0" numCol="1" spcCol="1270" anchor="ctr" anchorCtr="0">
          <a:noAutofit/>
        </a:bodyPr>
        <a:lstStyle/>
        <a:p>
          <a:pPr lvl="0" algn="l" defTabSz="933450">
            <a:lnSpc>
              <a:spcPct val="90000"/>
            </a:lnSpc>
            <a:spcBef>
              <a:spcPct val="0"/>
            </a:spcBef>
            <a:spcAft>
              <a:spcPct val="35000"/>
            </a:spcAft>
          </a:pPr>
          <a:r>
            <a:rPr lang="fr-FR" altLang="fr-FR" sz="2100" b="1" kern="1200" dirty="0" smtClean="0">
              <a:solidFill>
                <a:srgbClr val="C00000"/>
              </a:solidFill>
              <a:latin typeface="Calibri" pitchFamily="34" charset="0"/>
              <a:ea typeface="ＭＳ Ｐゴシック" pitchFamily="34" charset="-128"/>
            </a:rPr>
            <a:t>Accréditation : </a:t>
          </a:r>
          <a:r>
            <a:rPr lang="fr-FR" altLang="fr-FR" sz="2100" b="1" kern="1200" dirty="0" smtClean="0">
              <a:latin typeface="Calibri" pitchFamily="34" charset="0"/>
              <a:ea typeface="ＭＳ Ｐゴシック" pitchFamily="34" charset="-128"/>
            </a:rPr>
            <a:t>Reconnaissance de </a:t>
          </a:r>
          <a:r>
            <a:rPr lang="fr-FR" altLang="fr-FR" sz="2100" b="1" u="sng" kern="1200" dirty="0" smtClean="0">
              <a:latin typeface="Calibri" pitchFamily="34" charset="0"/>
              <a:ea typeface="ＭＳ Ｐゴシック" pitchFamily="34" charset="-128"/>
            </a:rPr>
            <a:t>compétence</a:t>
          </a:r>
          <a:endParaRPr lang="fr-FR" sz="2100" kern="1200" dirty="0"/>
        </a:p>
      </dsp:txBody>
      <dsp:txXfrm>
        <a:off x="390303" y="461275"/>
        <a:ext cx="5870060" cy="559396"/>
      </dsp:txXfrm>
    </dsp:sp>
    <dsp:sp modelId="{811293D5-1B3B-474C-907D-BBFA9F09F4E8}">
      <dsp:nvSpPr>
        <dsp:cNvPr id="0" name=""/>
        <dsp:cNvSpPr/>
      </dsp:nvSpPr>
      <dsp:spPr>
        <a:xfrm>
          <a:off x="0" y="3300652"/>
          <a:ext cx="8472264" cy="138915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7542" tIns="437388" rIns="657542" bIns="128016" numCol="1" spcCol="1270" anchor="t" anchorCtr="0">
          <a:noAutofit/>
        </a:bodyPr>
        <a:lstStyle/>
        <a:p>
          <a:pPr marL="171450" lvl="1" indent="-171450" algn="l" defTabSz="800100">
            <a:lnSpc>
              <a:spcPct val="90000"/>
            </a:lnSpc>
            <a:spcBef>
              <a:spcPct val="0"/>
            </a:spcBef>
            <a:spcAft>
              <a:spcPct val="15000"/>
            </a:spcAft>
            <a:buChar char="••"/>
          </a:pPr>
          <a:r>
            <a:rPr lang="fr-FR" altLang="fr-FR" sz="1800" kern="1200" dirty="0" smtClean="0">
              <a:latin typeface="Calibri" pitchFamily="34" charset="0"/>
              <a:ea typeface="ＭＳ Ｐゴシック" pitchFamily="34" charset="-128"/>
            </a:rPr>
            <a:t>Procédure par laquelle une tierce partie donne une assurance écrite qu'un produit, un processus ou un service est </a:t>
          </a:r>
          <a:r>
            <a:rPr lang="fr-FR" altLang="fr-FR" sz="1800" b="1" kern="1200" dirty="0" smtClean="0">
              <a:latin typeface="Calibri" pitchFamily="34" charset="0"/>
              <a:ea typeface="ＭＳ Ｐゴシック" pitchFamily="34" charset="-128"/>
            </a:rPr>
            <a:t>conforme</a:t>
          </a:r>
          <a:r>
            <a:rPr lang="fr-FR" altLang="fr-FR" sz="1800" kern="1200" dirty="0" smtClean="0">
              <a:latin typeface="Calibri" pitchFamily="34" charset="0"/>
              <a:ea typeface="ＭＳ Ｐゴシック" pitchFamily="34" charset="-128"/>
            </a:rPr>
            <a:t> aux exigences spécifiées.</a:t>
          </a:r>
          <a:endParaRPr lang="fr-FR" sz="1800" kern="1200" dirty="0"/>
        </a:p>
        <a:p>
          <a:pPr marL="171450" lvl="1" indent="-171450" algn="l" defTabSz="800100">
            <a:lnSpc>
              <a:spcPct val="90000"/>
            </a:lnSpc>
            <a:spcBef>
              <a:spcPct val="0"/>
            </a:spcBef>
            <a:spcAft>
              <a:spcPct val="15000"/>
            </a:spcAft>
            <a:buChar char="••"/>
          </a:pPr>
          <a:r>
            <a:rPr lang="fr-FR" altLang="fr-FR" sz="1800" kern="1200" dirty="0" smtClean="0">
              <a:latin typeface="Calibri" pitchFamily="34" charset="0"/>
              <a:ea typeface="ＭＳ Ｐゴシック" pitchFamily="34" charset="-128"/>
            </a:rPr>
            <a:t>En référence aux normes de la série ISO 9000, au référentiel HAS…</a:t>
          </a:r>
          <a:endParaRPr lang="fr-FR" altLang="fr-FR" sz="1800" kern="1200" dirty="0">
            <a:latin typeface="Calibri" pitchFamily="34" charset="0"/>
            <a:ea typeface="ＭＳ Ｐゴシック" pitchFamily="34" charset="-128"/>
          </a:endParaRPr>
        </a:p>
      </dsp:txBody>
      <dsp:txXfrm>
        <a:off x="0" y="3300652"/>
        <a:ext cx="8472264" cy="1389150"/>
      </dsp:txXfrm>
    </dsp:sp>
    <dsp:sp modelId="{29FF8C36-EECB-418E-A981-11FBC25FFE58}">
      <dsp:nvSpPr>
        <dsp:cNvPr id="0" name=""/>
        <dsp:cNvSpPr/>
      </dsp:nvSpPr>
      <dsp:spPr>
        <a:xfrm>
          <a:off x="423613" y="2996550"/>
          <a:ext cx="5930584" cy="61992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4162" tIns="0" rIns="224162" bIns="0" numCol="1" spcCol="1270" anchor="ctr" anchorCtr="0">
          <a:noAutofit/>
        </a:bodyPr>
        <a:lstStyle/>
        <a:p>
          <a:pPr lvl="0" algn="l" defTabSz="933450">
            <a:lnSpc>
              <a:spcPct val="90000"/>
            </a:lnSpc>
            <a:spcBef>
              <a:spcPct val="0"/>
            </a:spcBef>
            <a:spcAft>
              <a:spcPct val="35000"/>
            </a:spcAft>
          </a:pPr>
          <a:r>
            <a:rPr lang="fr-FR" altLang="fr-FR" sz="2100" b="1" kern="1200" dirty="0" smtClean="0">
              <a:solidFill>
                <a:srgbClr val="C00000"/>
              </a:solidFill>
              <a:latin typeface="Calibri" pitchFamily="34" charset="0"/>
              <a:ea typeface="ＭＳ Ｐゴシック" pitchFamily="34" charset="-128"/>
            </a:rPr>
            <a:t>Certification : </a:t>
          </a:r>
          <a:r>
            <a:rPr lang="fr-FR" altLang="fr-FR" sz="2100" b="1" kern="1200" dirty="0" smtClean="0">
              <a:latin typeface="Calibri" pitchFamily="34" charset="0"/>
              <a:ea typeface="ＭＳ Ｐゴシック" pitchFamily="34" charset="-128"/>
            </a:rPr>
            <a:t>Attestation de </a:t>
          </a:r>
          <a:r>
            <a:rPr lang="fr-FR" altLang="fr-FR" sz="2100" b="1" u="sng" kern="1200" dirty="0" smtClean="0">
              <a:latin typeface="Calibri" pitchFamily="34" charset="0"/>
              <a:ea typeface="ＭＳ Ｐゴシック" pitchFamily="34" charset="-128"/>
            </a:rPr>
            <a:t>conformité</a:t>
          </a:r>
          <a:endParaRPr lang="fr-FR" sz="2100" kern="1200" dirty="0"/>
        </a:p>
      </dsp:txBody>
      <dsp:txXfrm>
        <a:off x="453875" y="3026812"/>
        <a:ext cx="5870060"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A630A-4C42-48EB-AA23-C5323B913CFA}">
      <dsp:nvSpPr>
        <dsp:cNvPr id="0" name=""/>
        <dsp:cNvSpPr/>
      </dsp:nvSpPr>
      <dsp:spPr>
        <a:xfrm>
          <a:off x="744" y="145603"/>
          <a:ext cx="2902148" cy="174128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altLang="fr-FR" sz="2300" kern="1200" dirty="0" smtClean="0">
              <a:latin typeface="Calibri" pitchFamily="34" charset="0"/>
            </a:rPr>
            <a:t>Viser à l’amélioration de la qualité dans les laboratoires et les services cliniques</a:t>
          </a:r>
          <a:endParaRPr lang="fr-FR" sz="2300" kern="1200" dirty="0"/>
        </a:p>
      </dsp:txBody>
      <dsp:txXfrm>
        <a:off x="744" y="145603"/>
        <a:ext cx="2902148" cy="1741289"/>
      </dsp:txXfrm>
    </dsp:sp>
    <dsp:sp modelId="{6519C38A-274C-4790-864E-2BC7C9613159}">
      <dsp:nvSpPr>
        <dsp:cNvPr id="0" name=""/>
        <dsp:cNvSpPr/>
      </dsp:nvSpPr>
      <dsp:spPr>
        <a:xfrm>
          <a:off x="3193107" y="145603"/>
          <a:ext cx="2902148" cy="1741289"/>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altLang="fr-FR" sz="2300" kern="1200" dirty="0" smtClean="0">
              <a:latin typeface="Calibri" pitchFamily="34" charset="0"/>
            </a:rPr>
            <a:t>Respecter un texte réglementaire</a:t>
          </a:r>
          <a:endParaRPr lang="fr-FR" sz="2300" kern="1200" dirty="0"/>
        </a:p>
      </dsp:txBody>
      <dsp:txXfrm>
        <a:off x="3193107" y="145603"/>
        <a:ext cx="2902148" cy="1741289"/>
      </dsp:txXfrm>
    </dsp:sp>
    <dsp:sp modelId="{7A33A42D-F043-4A90-8AEB-CC29FE55AF7E}">
      <dsp:nvSpPr>
        <dsp:cNvPr id="0" name=""/>
        <dsp:cNvSpPr/>
      </dsp:nvSpPr>
      <dsp:spPr>
        <a:xfrm>
          <a:off x="744" y="2177107"/>
          <a:ext cx="2902148" cy="1741289"/>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altLang="fr-FR" sz="2300" kern="1200" dirty="0" smtClean="0">
              <a:latin typeface="Calibri" pitchFamily="34" charset="0"/>
            </a:rPr>
            <a:t>Améliorer l’organisation générale et l’efficience des laboratoires</a:t>
          </a:r>
        </a:p>
      </dsp:txBody>
      <dsp:txXfrm>
        <a:off x="744" y="2177107"/>
        <a:ext cx="2902148" cy="1741289"/>
      </dsp:txXfrm>
    </dsp:sp>
    <dsp:sp modelId="{AD9CB8DA-B9F7-487A-B2FD-3716B623515E}">
      <dsp:nvSpPr>
        <dsp:cNvPr id="0" name=""/>
        <dsp:cNvSpPr/>
      </dsp:nvSpPr>
      <dsp:spPr>
        <a:xfrm>
          <a:off x="3193107" y="2177107"/>
          <a:ext cx="2902148" cy="1741289"/>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altLang="fr-FR" sz="2300" kern="1200" dirty="0" smtClean="0">
              <a:latin typeface="Calibri" pitchFamily="34" charset="0"/>
            </a:rPr>
            <a:t>Viser à l’amélioration de la prise en charge d’un patient</a:t>
          </a:r>
          <a:r>
            <a:rPr lang="fr-FR" altLang="ja-JP" sz="2300" kern="1200" dirty="0" smtClean="0">
              <a:solidFill>
                <a:schemeClr val="bg1"/>
              </a:solidFill>
              <a:latin typeface="Calibri" pitchFamily="34" charset="0"/>
              <a:ea typeface="ＭＳ Ｐゴシック" pitchFamily="34" charset="-128"/>
            </a:rPr>
            <a:t> </a:t>
          </a:r>
          <a:endParaRPr lang="fr-FR" sz="2300" kern="1200" dirty="0"/>
        </a:p>
      </dsp:txBody>
      <dsp:txXfrm>
        <a:off x="3193107" y="2177107"/>
        <a:ext cx="2902148" cy="17412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BB9BC-B3B9-4374-BDBB-AE1E3D345E65}">
      <dsp:nvSpPr>
        <dsp:cNvPr id="0" name=""/>
        <dsp:cNvSpPr/>
      </dsp:nvSpPr>
      <dsp:spPr>
        <a:xfrm>
          <a:off x="0" y="21740"/>
          <a:ext cx="4464496" cy="748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smtClean="0"/>
            <a:t>Ecrire ce que l</a:t>
          </a:r>
          <a:r>
            <a:rPr lang="ja-JP" sz="2400" kern="1200" smtClean="0"/>
            <a:t>’</a:t>
          </a:r>
          <a:r>
            <a:rPr lang="fr-FR" sz="2400" kern="1200" smtClean="0"/>
            <a:t>on fait</a:t>
          </a:r>
          <a:endParaRPr lang="fr-FR" sz="2400" kern="1200"/>
        </a:p>
      </dsp:txBody>
      <dsp:txXfrm>
        <a:off x="36553" y="58293"/>
        <a:ext cx="4391390" cy="675694"/>
      </dsp:txXfrm>
    </dsp:sp>
    <dsp:sp modelId="{5356BAC5-19CD-44FF-94C3-BFA62D2C02FA}">
      <dsp:nvSpPr>
        <dsp:cNvPr id="0" name=""/>
        <dsp:cNvSpPr/>
      </dsp:nvSpPr>
      <dsp:spPr>
        <a:xfrm>
          <a:off x="0" y="885740"/>
          <a:ext cx="4464496" cy="748800"/>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smtClean="0"/>
            <a:t>Faire ce qui est écrit</a:t>
          </a:r>
          <a:endParaRPr lang="fr-FR" sz="2400" kern="1200"/>
        </a:p>
      </dsp:txBody>
      <dsp:txXfrm>
        <a:off x="36553" y="922293"/>
        <a:ext cx="4391390" cy="675694"/>
      </dsp:txXfrm>
    </dsp:sp>
    <dsp:sp modelId="{75E504CB-B919-448F-A171-7EC8153A42D7}">
      <dsp:nvSpPr>
        <dsp:cNvPr id="0" name=""/>
        <dsp:cNvSpPr/>
      </dsp:nvSpPr>
      <dsp:spPr>
        <a:xfrm>
          <a:off x="0" y="1749740"/>
          <a:ext cx="4464496" cy="74880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smtClean="0"/>
            <a:t>En Donner la preuve</a:t>
          </a:r>
          <a:endParaRPr lang="fr-FR" sz="2400" kern="1200"/>
        </a:p>
      </dsp:txBody>
      <dsp:txXfrm>
        <a:off x="36553" y="1786293"/>
        <a:ext cx="4391390" cy="6756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E4915-33CF-43B1-96D5-C77B8B4A0E6B}">
      <dsp:nvSpPr>
        <dsp:cNvPr id="0" name=""/>
        <dsp:cNvSpPr/>
      </dsp:nvSpPr>
      <dsp:spPr>
        <a:xfrm>
          <a:off x="2457273" y="0"/>
          <a:ext cx="1638182" cy="1270650"/>
        </a:xfrm>
        <a:prstGeom prst="trapezoid">
          <a:avLst>
            <a:gd name="adj" fmla="val 64462"/>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b" anchorCtr="0">
          <a:noAutofit/>
        </a:bodyPr>
        <a:lstStyle/>
        <a:p>
          <a:pPr lvl="0" algn="ctr" defTabSz="800100">
            <a:lnSpc>
              <a:spcPct val="90000"/>
            </a:lnSpc>
            <a:spcBef>
              <a:spcPct val="0"/>
            </a:spcBef>
            <a:spcAft>
              <a:spcPct val="35000"/>
            </a:spcAft>
          </a:pPr>
          <a:r>
            <a:rPr lang="fr-FR" altLang="fr-FR" sz="1800" b="1" kern="1200" dirty="0" smtClean="0">
              <a:solidFill>
                <a:schemeClr val="bg1"/>
              </a:solidFill>
              <a:latin typeface="Calibri" pitchFamily="34" charset="0"/>
              <a:ea typeface="ＭＳ Ｐゴシック" pitchFamily="34" charset="-128"/>
            </a:rPr>
            <a:t>MANUEL</a:t>
          </a:r>
        </a:p>
        <a:p>
          <a:pPr lvl="0" algn="ctr" defTabSz="800100">
            <a:lnSpc>
              <a:spcPct val="90000"/>
            </a:lnSpc>
            <a:spcBef>
              <a:spcPct val="0"/>
            </a:spcBef>
            <a:spcAft>
              <a:spcPct val="35000"/>
            </a:spcAft>
          </a:pPr>
          <a:r>
            <a:rPr lang="fr-FR" altLang="fr-FR" sz="1800" b="1" kern="1200" dirty="0" smtClean="0">
              <a:solidFill>
                <a:schemeClr val="bg1"/>
              </a:solidFill>
              <a:latin typeface="Calibri" pitchFamily="34" charset="0"/>
              <a:ea typeface="ＭＳ Ｐゴシック" pitchFamily="34" charset="-128"/>
            </a:rPr>
            <a:t>QUALITE</a:t>
          </a:r>
          <a:endParaRPr lang="fr-FR" sz="1800" kern="1200" dirty="0">
            <a:solidFill>
              <a:schemeClr val="bg1"/>
            </a:solidFill>
          </a:endParaRPr>
        </a:p>
      </dsp:txBody>
      <dsp:txXfrm>
        <a:off x="2457273" y="0"/>
        <a:ext cx="1638182" cy="1270650"/>
      </dsp:txXfrm>
    </dsp:sp>
    <dsp:sp modelId="{39111837-A1BB-4101-8F2B-D51E4131C41F}">
      <dsp:nvSpPr>
        <dsp:cNvPr id="0" name=""/>
        <dsp:cNvSpPr/>
      </dsp:nvSpPr>
      <dsp:spPr>
        <a:xfrm>
          <a:off x="1638182" y="1270650"/>
          <a:ext cx="3276364" cy="1270650"/>
        </a:xfrm>
        <a:prstGeom prst="trapezoid">
          <a:avLst>
            <a:gd name="adj" fmla="val 64462"/>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altLang="fr-FR" sz="2000" b="1" kern="1200" smtClean="0">
              <a:solidFill>
                <a:schemeClr val="bg1"/>
              </a:solidFill>
              <a:latin typeface="Calibri" pitchFamily="34" charset="0"/>
              <a:ea typeface="ＭＳ Ｐゴシック" pitchFamily="34" charset="-128"/>
            </a:rPr>
            <a:t>PROCEDURES </a:t>
          </a:r>
          <a:br>
            <a:rPr lang="fr-FR" altLang="fr-FR" sz="2000" b="1" kern="1200" smtClean="0">
              <a:solidFill>
                <a:schemeClr val="bg1"/>
              </a:solidFill>
              <a:latin typeface="Calibri" pitchFamily="34" charset="0"/>
              <a:ea typeface="ＭＳ Ｐゴシック" pitchFamily="34" charset="-128"/>
            </a:rPr>
          </a:br>
          <a:r>
            <a:rPr lang="fr-FR" altLang="fr-FR" sz="2000" b="1" kern="1200" smtClean="0">
              <a:solidFill>
                <a:schemeClr val="bg1"/>
              </a:solidFill>
              <a:latin typeface="Calibri" pitchFamily="34" charset="0"/>
              <a:ea typeface="ＭＳ Ｐゴシック" pitchFamily="34" charset="-128"/>
            </a:rPr>
            <a:t>Générales et techniques</a:t>
          </a:r>
          <a:endParaRPr lang="fr-FR" sz="2000" kern="1200" dirty="0">
            <a:solidFill>
              <a:schemeClr val="bg1"/>
            </a:solidFill>
          </a:endParaRPr>
        </a:p>
      </dsp:txBody>
      <dsp:txXfrm>
        <a:off x="2211545" y="1270650"/>
        <a:ext cx="2129636" cy="1270650"/>
      </dsp:txXfrm>
    </dsp:sp>
    <dsp:sp modelId="{44AD1F64-B2DB-4FFB-91DF-8DF0E36531E7}">
      <dsp:nvSpPr>
        <dsp:cNvPr id="0" name=""/>
        <dsp:cNvSpPr/>
      </dsp:nvSpPr>
      <dsp:spPr>
        <a:xfrm>
          <a:off x="819091" y="2541301"/>
          <a:ext cx="4914546" cy="1270650"/>
        </a:xfrm>
        <a:prstGeom prst="trapezoid">
          <a:avLst>
            <a:gd name="adj" fmla="val 64462"/>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altLang="fr-FR" sz="2000" b="1" kern="1200" smtClean="0">
              <a:solidFill>
                <a:schemeClr val="bg1"/>
              </a:solidFill>
              <a:latin typeface="Calibri" pitchFamily="34" charset="0"/>
              <a:ea typeface="ＭＳ Ｐゴシック" pitchFamily="34" charset="-128"/>
            </a:rPr>
            <a:t>MODES OPERATOIRES  </a:t>
          </a:r>
          <a:br>
            <a:rPr lang="fr-FR" altLang="fr-FR" sz="2000" b="1" kern="1200" smtClean="0">
              <a:solidFill>
                <a:schemeClr val="bg1"/>
              </a:solidFill>
              <a:latin typeface="Calibri" pitchFamily="34" charset="0"/>
              <a:ea typeface="ＭＳ Ｐゴシック" pitchFamily="34" charset="-128"/>
            </a:rPr>
          </a:br>
          <a:r>
            <a:rPr lang="fr-FR" altLang="fr-FR" sz="2000" b="1" kern="1200" smtClean="0">
              <a:solidFill>
                <a:schemeClr val="bg1"/>
              </a:solidFill>
              <a:latin typeface="Calibri" pitchFamily="34" charset="0"/>
              <a:ea typeface="ＭＳ Ｐゴシック" pitchFamily="34" charset="-128"/>
            </a:rPr>
            <a:t>INSTRUCTION DE TRAVAIL</a:t>
          </a:r>
          <a:endParaRPr lang="fr-FR" sz="2000" kern="1200" dirty="0">
            <a:solidFill>
              <a:schemeClr val="bg1"/>
            </a:solidFill>
          </a:endParaRPr>
        </a:p>
      </dsp:txBody>
      <dsp:txXfrm>
        <a:off x="1679136" y="2541301"/>
        <a:ext cx="3194454" cy="1270650"/>
      </dsp:txXfrm>
    </dsp:sp>
    <dsp:sp modelId="{54556749-FA55-456B-9ECB-35F312E3D50B}">
      <dsp:nvSpPr>
        <dsp:cNvPr id="0" name=""/>
        <dsp:cNvSpPr/>
      </dsp:nvSpPr>
      <dsp:spPr>
        <a:xfrm>
          <a:off x="0" y="3811953"/>
          <a:ext cx="6552728" cy="1270650"/>
        </a:xfrm>
        <a:prstGeom prst="trapezoid">
          <a:avLst>
            <a:gd name="adj" fmla="val 64462"/>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altLang="fr-FR" sz="2400" b="1" kern="1200" dirty="0" smtClean="0">
              <a:solidFill>
                <a:schemeClr val="bg1"/>
              </a:solidFill>
              <a:latin typeface="Calibri" pitchFamily="34" charset="0"/>
              <a:ea typeface="ＭＳ Ｐゴシック" pitchFamily="34" charset="-128"/>
            </a:rPr>
            <a:t>ENREGISTREMENTS</a:t>
          </a:r>
          <a:endParaRPr lang="fr-FR" sz="2400" kern="1200" dirty="0">
            <a:solidFill>
              <a:schemeClr val="bg1"/>
            </a:solidFill>
          </a:endParaRPr>
        </a:p>
      </dsp:txBody>
      <dsp:txXfrm>
        <a:off x="1146727" y="3811953"/>
        <a:ext cx="4259273" cy="12706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CB187-D922-4C41-85BC-C72F8C5EDCAA}">
      <dsp:nvSpPr>
        <dsp:cNvPr id="0" name=""/>
        <dsp:cNvSpPr/>
      </dsp:nvSpPr>
      <dsp:spPr>
        <a:xfrm>
          <a:off x="3338820" y="1374992"/>
          <a:ext cx="1761459" cy="1761675"/>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986FC43-FECF-4EDC-92BB-BE12E3E0DBF9}">
      <dsp:nvSpPr>
        <dsp:cNvPr id="0" name=""/>
        <dsp:cNvSpPr/>
      </dsp:nvSpPr>
      <dsp:spPr>
        <a:xfrm>
          <a:off x="3210380" y="0"/>
          <a:ext cx="2018339" cy="1080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kern="1200" dirty="0" smtClean="0">
              <a:solidFill>
                <a:schemeClr val="accent4">
                  <a:lumMod val="60000"/>
                  <a:lumOff val="40000"/>
                </a:schemeClr>
              </a:solidFill>
            </a:rPr>
            <a:t>Engagement de la direction (politique qualité) </a:t>
          </a:r>
          <a:endParaRPr lang="fr-FR" sz="1800" b="1" kern="1200" dirty="0">
            <a:solidFill>
              <a:schemeClr val="accent4">
                <a:lumMod val="60000"/>
                <a:lumOff val="40000"/>
              </a:schemeClr>
            </a:solidFill>
          </a:endParaRPr>
        </a:p>
      </dsp:txBody>
      <dsp:txXfrm>
        <a:off x="3210380" y="0"/>
        <a:ext cx="2018339" cy="1080120"/>
      </dsp:txXfrm>
    </dsp:sp>
    <dsp:sp modelId="{7F8DC193-E823-4DCC-BAFA-0B1696323EA5}">
      <dsp:nvSpPr>
        <dsp:cNvPr id="0" name=""/>
        <dsp:cNvSpPr/>
      </dsp:nvSpPr>
      <dsp:spPr>
        <a:xfrm>
          <a:off x="3855515" y="1623420"/>
          <a:ext cx="1761459" cy="1761675"/>
        </a:xfrm>
        <a:prstGeom prst="ellipse">
          <a:avLst/>
        </a:prstGeom>
        <a:solidFill>
          <a:schemeClr val="accent4">
            <a:alpha val="50000"/>
            <a:hueOff val="-744128"/>
            <a:satOff val="4483"/>
            <a:lumOff val="3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010C5A9-3903-422F-A863-59AA7E5BA053}">
      <dsp:nvSpPr>
        <dsp:cNvPr id="0" name=""/>
        <dsp:cNvSpPr/>
      </dsp:nvSpPr>
      <dsp:spPr>
        <a:xfrm>
          <a:off x="5834221" y="1026114"/>
          <a:ext cx="1908248" cy="1188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kern="1200" dirty="0" smtClean="0">
              <a:solidFill>
                <a:schemeClr val="accent4"/>
              </a:solidFill>
            </a:rPr>
            <a:t>Implication du personnel</a:t>
          </a:r>
          <a:endParaRPr lang="fr-FR" sz="1800" b="1" kern="1200" dirty="0">
            <a:solidFill>
              <a:schemeClr val="accent4"/>
            </a:solidFill>
          </a:endParaRPr>
        </a:p>
      </dsp:txBody>
      <dsp:txXfrm>
        <a:off x="5834221" y="1026114"/>
        <a:ext cx="1908248" cy="1188132"/>
      </dsp:txXfrm>
    </dsp:sp>
    <dsp:sp modelId="{DE877D78-7F65-4BE6-969D-4BF9C83F2D7E}">
      <dsp:nvSpPr>
        <dsp:cNvPr id="0" name=""/>
        <dsp:cNvSpPr/>
      </dsp:nvSpPr>
      <dsp:spPr>
        <a:xfrm>
          <a:off x="3982487" y="2182382"/>
          <a:ext cx="1761459" cy="1761675"/>
        </a:xfrm>
        <a:prstGeom prst="ellipse">
          <a:avLst/>
        </a:prstGeom>
        <a:solidFill>
          <a:schemeClr val="accent4">
            <a:alpha val="50000"/>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720504A-5141-4078-844E-236E9C3AE3E0}">
      <dsp:nvSpPr>
        <dsp:cNvPr id="0" name=""/>
        <dsp:cNvSpPr/>
      </dsp:nvSpPr>
      <dsp:spPr>
        <a:xfrm>
          <a:off x="6017707" y="2538282"/>
          <a:ext cx="1871550" cy="1269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kern="1200" dirty="0" smtClean="0">
              <a:solidFill>
                <a:srgbClr val="7030A0"/>
              </a:solidFill>
            </a:rPr>
            <a:t>Définition des objectifs</a:t>
          </a:r>
          <a:endParaRPr lang="fr-FR" sz="1800" b="1" kern="1200" dirty="0">
            <a:solidFill>
              <a:srgbClr val="7030A0"/>
            </a:solidFill>
          </a:endParaRPr>
        </a:p>
      </dsp:txBody>
      <dsp:txXfrm>
        <a:off x="6017707" y="2538282"/>
        <a:ext cx="1871550" cy="1269141"/>
      </dsp:txXfrm>
    </dsp:sp>
    <dsp:sp modelId="{B9DBB3C4-F51F-4573-9774-1DBF3E8C4DB8}">
      <dsp:nvSpPr>
        <dsp:cNvPr id="0" name=""/>
        <dsp:cNvSpPr/>
      </dsp:nvSpPr>
      <dsp:spPr>
        <a:xfrm>
          <a:off x="3625057" y="2630632"/>
          <a:ext cx="1761459" cy="1761675"/>
        </a:xfrm>
        <a:prstGeom prst="ellipse">
          <a:avLst/>
        </a:prstGeom>
        <a:solidFill>
          <a:schemeClr val="accent4">
            <a:alpha val="50000"/>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948781D-4F10-4045-AF29-A95AE7B016AE}">
      <dsp:nvSpPr>
        <dsp:cNvPr id="0" name=""/>
        <dsp:cNvSpPr/>
      </dsp:nvSpPr>
      <dsp:spPr>
        <a:xfrm>
          <a:off x="4314228" y="4239471"/>
          <a:ext cx="3810624" cy="1161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kern="1200" dirty="0" smtClean="0">
              <a:solidFill>
                <a:srgbClr val="8B88CA"/>
              </a:solidFill>
            </a:rPr>
            <a:t>Définition et mise en œuvre des plans d’action </a:t>
          </a:r>
          <a:r>
            <a:rPr lang="fr-FR" sz="1800" b="1" kern="1200" smtClean="0">
              <a:solidFill>
                <a:srgbClr val="8B88CA"/>
              </a:solidFill>
            </a:rPr>
            <a:t/>
          </a:r>
          <a:br>
            <a:rPr lang="fr-FR" sz="1800" b="1" kern="1200" smtClean="0">
              <a:solidFill>
                <a:srgbClr val="8B88CA"/>
              </a:solidFill>
            </a:rPr>
          </a:br>
          <a:r>
            <a:rPr lang="fr-FR" sz="1800" b="1" kern="1200" smtClean="0">
              <a:solidFill>
                <a:srgbClr val="8B88CA"/>
              </a:solidFill>
              <a:sym typeface="Wingdings" panose="05000000000000000000" pitchFamily="2" charset="2"/>
            </a:rPr>
            <a:t></a:t>
          </a:r>
          <a:r>
            <a:rPr lang="fr-FR" sz="1800" b="1" i="1" kern="1200" smtClean="0">
              <a:solidFill>
                <a:srgbClr val="8B88CA"/>
              </a:solidFill>
            </a:rPr>
            <a:t>Identification </a:t>
          </a:r>
          <a:r>
            <a:rPr lang="fr-FR" sz="1800" b="1" i="1" kern="1200" dirty="0" smtClean="0">
              <a:solidFill>
                <a:srgbClr val="8B88CA"/>
              </a:solidFill>
            </a:rPr>
            <a:t>du qui fait quoi</a:t>
          </a:r>
          <a:endParaRPr lang="fr-FR" sz="1800" b="1" kern="1200" dirty="0">
            <a:solidFill>
              <a:srgbClr val="8B88CA"/>
            </a:solidFill>
          </a:endParaRPr>
        </a:p>
      </dsp:txBody>
      <dsp:txXfrm>
        <a:off x="4314228" y="4239471"/>
        <a:ext cx="3810624" cy="1161129"/>
      </dsp:txXfrm>
    </dsp:sp>
    <dsp:sp modelId="{127BD468-3A8F-49B9-9059-3F90226908FD}">
      <dsp:nvSpPr>
        <dsp:cNvPr id="0" name=""/>
        <dsp:cNvSpPr/>
      </dsp:nvSpPr>
      <dsp:spPr>
        <a:xfrm>
          <a:off x="3052583" y="2630632"/>
          <a:ext cx="1761459" cy="1761675"/>
        </a:xfrm>
        <a:prstGeom prst="ellipse">
          <a:avLst/>
        </a:prstGeom>
        <a:solidFill>
          <a:schemeClr val="accent4">
            <a:alpha val="50000"/>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3398F8A-EA70-4149-8545-DC5F42F60114}">
      <dsp:nvSpPr>
        <dsp:cNvPr id="0" name=""/>
        <dsp:cNvSpPr/>
      </dsp:nvSpPr>
      <dsp:spPr>
        <a:xfrm>
          <a:off x="1210390" y="4239471"/>
          <a:ext cx="2018339" cy="1161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kern="1200" dirty="0" smtClean="0">
              <a:solidFill>
                <a:schemeClr val="accent1">
                  <a:lumMod val="75000"/>
                </a:schemeClr>
              </a:solidFill>
            </a:rPr>
            <a:t>Amélioration continue</a:t>
          </a:r>
          <a:endParaRPr lang="fr-FR" sz="1800" b="1" kern="1200" dirty="0">
            <a:solidFill>
              <a:schemeClr val="accent1">
                <a:lumMod val="75000"/>
              </a:schemeClr>
            </a:solidFill>
          </a:endParaRPr>
        </a:p>
      </dsp:txBody>
      <dsp:txXfrm>
        <a:off x="1210390" y="4239471"/>
        <a:ext cx="2018339" cy="1161129"/>
      </dsp:txXfrm>
    </dsp:sp>
    <dsp:sp modelId="{C2A97DA0-7FDB-41B7-BEEA-8F9389FB2CA2}">
      <dsp:nvSpPr>
        <dsp:cNvPr id="0" name=""/>
        <dsp:cNvSpPr/>
      </dsp:nvSpPr>
      <dsp:spPr>
        <a:xfrm>
          <a:off x="2695153" y="2182382"/>
          <a:ext cx="1761459" cy="1761675"/>
        </a:xfrm>
        <a:prstGeom prst="ellipse">
          <a:avLst/>
        </a:prstGeom>
        <a:solidFill>
          <a:schemeClr val="accent4">
            <a:alpha val="50000"/>
            <a:hueOff val="-3720641"/>
            <a:satOff val="22416"/>
            <a:lumOff val="1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836A52D-FA48-494E-AE51-7AEAB988AADD}">
      <dsp:nvSpPr>
        <dsp:cNvPr id="0" name=""/>
        <dsp:cNvSpPr/>
      </dsp:nvSpPr>
      <dsp:spPr>
        <a:xfrm>
          <a:off x="549842" y="2538282"/>
          <a:ext cx="1871550" cy="1269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kern="1200" dirty="0" smtClean="0">
              <a:solidFill>
                <a:schemeClr val="accent1"/>
              </a:solidFill>
            </a:rPr>
            <a:t>Evaluation</a:t>
          </a:r>
          <a:endParaRPr lang="fr-FR" sz="1800" b="1" kern="1200" dirty="0">
            <a:solidFill>
              <a:schemeClr val="accent1"/>
            </a:solidFill>
          </a:endParaRPr>
        </a:p>
      </dsp:txBody>
      <dsp:txXfrm>
        <a:off x="549842" y="2538282"/>
        <a:ext cx="1871550" cy="1269141"/>
      </dsp:txXfrm>
    </dsp:sp>
    <dsp:sp modelId="{503E2898-D894-4941-B529-E6865D4504B5}">
      <dsp:nvSpPr>
        <dsp:cNvPr id="0" name=""/>
        <dsp:cNvSpPr/>
      </dsp:nvSpPr>
      <dsp:spPr>
        <a:xfrm>
          <a:off x="2822125" y="1623420"/>
          <a:ext cx="1761459" cy="1761675"/>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14C70BE-00A6-4600-8420-E97CDC1F0853}">
      <dsp:nvSpPr>
        <dsp:cNvPr id="0" name=""/>
        <dsp:cNvSpPr/>
      </dsp:nvSpPr>
      <dsp:spPr>
        <a:xfrm>
          <a:off x="696630" y="1026114"/>
          <a:ext cx="1908248" cy="1188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kern="1200" dirty="0" smtClean="0">
              <a:solidFill>
                <a:schemeClr val="accent5"/>
              </a:solidFill>
            </a:rPr>
            <a:t>Mesure des progrès</a:t>
          </a:r>
          <a:endParaRPr lang="fr-FR" sz="1800" b="1" kern="1200" dirty="0">
            <a:solidFill>
              <a:schemeClr val="accent5"/>
            </a:solidFill>
          </a:endParaRPr>
        </a:p>
      </dsp:txBody>
      <dsp:txXfrm>
        <a:off x="696630" y="1026114"/>
        <a:ext cx="1908248" cy="118813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1" y="1"/>
            <a:ext cx="4302625" cy="34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8" tIns="45549" rIns="91098" bIns="45549" numCol="1" anchor="t" anchorCtr="0" compatLnSpc="1">
            <a:prstTxWarp prst="textNoShape">
              <a:avLst/>
            </a:prstTxWarp>
          </a:bodyPr>
          <a:lstStyle>
            <a:lvl1pPr defTabSz="911151">
              <a:defRPr sz="1200"/>
            </a:lvl1pPr>
          </a:lstStyle>
          <a:p>
            <a:pPr>
              <a:defRPr/>
            </a:pPr>
            <a:endParaRPr lang="fr-FR" altLang="fr-FR"/>
          </a:p>
        </p:txBody>
      </p:sp>
      <p:sp>
        <p:nvSpPr>
          <p:cNvPr id="43011" name="Rectangle 3"/>
          <p:cNvSpPr>
            <a:spLocks noGrp="1" noChangeArrowheads="1"/>
          </p:cNvSpPr>
          <p:nvPr>
            <p:ph type="dt" sz="quarter" idx="1"/>
          </p:nvPr>
        </p:nvSpPr>
        <p:spPr bwMode="auto">
          <a:xfrm>
            <a:off x="5621696" y="1"/>
            <a:ext cx="4302625" cy="34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8" tIns="45549" rIns="91098" bIns="45549" numCol="1" anchor="t" anchorCtr="0" compatLnSpc="1">
            <a:prstTxWarp prst="textNoShape">
              <a:avLst/>
            </a:prstTxWarp>
          </a:bodyPr>
          <a:lstStyle>
            <a:lvl1pPr algn="r" defTabSz="911151">
              <a:defRPr sz="1200"/>
            </a:lvl1pPr>
          </a:lstStyle>
          <a:p>
            <a:pPr>
              <a:defRPr/>
            </a:pPr>
            <a:endParaRPr lang="fr-FR" altLang="fr-FR"/>
          </a:p>
        </p:txBody>
      </p:sp>
      <p:sp>
        <p:nvSpPr>
          <p:cNvPr id="43012" name="Rectangle 4"/>
          <p:cNvSpPr>
            <a:spLocks noGrp="1" noChangeArrowheads="1"/>
          </p:cNvSpPr>
          <p:nvPr>
            <p:ph type="ftr" sz="quarter" idx="2"/>
          </p:nvPr>
        </p:nvSpPr>
        <p:spPr bwMode="auto">
          <a:xfrm>
            <a:off x="1" y="6456324"/>
            <a:ext cx="4302625" cy="34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8" tIns="45549" rIns="91098" bIns="45549" numCol="1" anchor="b" anchorCtr="0" compatLnSpc="1">
            <a:prstTxWarp prst="textNoShape">
              <a:avLst/>
            </a:prstTxWarp>
          </a:bodyPr>
          <a:lstStyle>
            <a:lvl1pPr defTabSz="911151">
              <a:defRPr sz="1200"/>
            </a:lvl1pPr>
          </a:lstStyle>
          <a:p>
            <a:pPr>
              <a:defRPr/>
            </a:pPr>
            <a:endParaRPr lang="fr-FR" altLang="fr-FR"/>
          </a:p>
        </p:txBody>
      </p:sp>
      <p:sp>
        <p:nvSpPr>
          <p:cNvPr id="43013" name="Rectangle 5"/>
          <p:cNvSpPr>
            <a:spLocks noGrp="1" noChangeArrowheads="1"/>
          </p:cNvSpPr>
          <p:nvPr>
            <p:ph type="sldNum" sz="quarter" idx="3"/>
          </p:nvPr>
        </p:nvSpPr>
        <p:spPr bwMode="auto">
          <a:xfrm>
            <a:off x="5621696" y="6456324"/>
            <a:ext cx="4302625" cy="34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8" tIns="45549" rIns="91098" bIns="45549" numCol="1" anchor="b" anchorCtr="0" compatLnSpc="1">
            <a:prstTxWarp prst="textNoShape">
              <a:avLst/>
            </a:prstTxWarp>
          </a:bodyPr>
          <a:lstStyle>
            <a:lvl1pPr algn="r" defTabSz="911151">
              <a:defRPr sz="1200"/>
            </a:lvl1pPr>
          </a:lstStyle>
          <a:p>
            <a:pPr>
              <a:defRPr/>
            </a:pPr>
            <a:fld id="{2DD45D3A-109C-4CB6-A7D2-B6929D1B6760}" type="slidenum">
              <a:rPr lang="fr-FR" altLang="fr-FR"/>
              <a:pPr>
                <a:defRPr/>
              </a:pPr>
              <a:t>‹N°›</a:t>
            </a:fld>
            <a:endParaRPr lang="fr-FR" altLang="fr-FR"/>
          </a:p>
        </p:txBody>
      </p:sp>
    </p:spTree>
    <p:extLst>
      <p:ext uri="{BB962C8B-B14F-4D97-AF65-F5344CB8AC3E}">
        <p14:creationId xmlns:p14="http://schemas.microsoft.com/office/powerpoint/2010/main" val="648720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1" y="1"/>
            <a:ext cx="4302625" cy="34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8" tIns="45549" rIns="91098" bIns="45549" numCol="1" anchor="t" anchorCtr="0" compatLnSpc="1">
            <a:prstTxWarp prst="textNoShape">
              <a:avLst/>
            </a:prstTxWarp>
          </a:bodyPr>
          <a:lstStyle>
            <a:lvl1pPr defTabSz="911151" eaLnBrk="0" hangingPunct="0">
              <a:defRPr sz="1200"/>
            </a:lvl1pPr>
          </a:lstStyle>
          <a:p>
            <a:pPr>
              <a:defRPr/>
            </a:pPr>
            <a:endParaRPr lang="fr-FR" altLang="fr-FR"/>
          </a:p>
        </p:txBody>
      </p:sp>
      <p:sp>
        <p:nvSpPr>
          <p:cNvPr id="55299" name="Rectangle 3"/>
          <p:cNvSpPr>
            <a:spLocks noGrp="1" noChangeArrowheads="1"/>
          </p:cNvSpPr>
          <p:nvPr>
            <p:ph type="dt" idx="1"/>
          </p:nvPr>
        </p:nvSpPr>
        <p:spPr bwMode="auto">
          <a:xfrm>
            <a:off x="5621696" y="1"/>
            <a:ext cx="4302625" cy="34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8" tIns="45549" rIns="91098" bIns="45549" numCol="1" anchor="t" anchorCtr="0" compatLnSpc="1">
            <a:prstTxWarp prst="textNoShape">
              <a:avLst/>
            </a:prstTxWarp>
          </a:bodyPr>
          <a:lstStyle>
            <a:lvl1pPr algn="r" defTabSz="911151" eaLnBrk="0" hangingPunct="0">
              <a:defRPr sz="1200"/>
            </a:lvl1pPr>
          </a:lstStyle>
          <a:p>
            <a:pPr>
              <a:defRPr/>
            </a:pPr>
            <a:fld id="{99979E78-F682-4AD1-8912-5B6B1A977CF1}" type="datetimeFigureOut">
              <a:rPr lang="fr-FR" altLang="fr-FR"/>
              <a:pPr>
                <a:defRPr/>
              </a:pPr>
              <a:t>07/08/2019</a:t>
            </a:fld>
            <a:endParaRPr lang="fr-FR" altLang="fr-FR"/>
          </a:p>
        </p:txBody>
      </p:sp>
      <p:sp>
        <p:nvSpPr>
          <p:cNvPr id="56324" name="Rectangle 4"/>
          <p:cNvSpPr>
            <a:spLocks noGrp="1" noRot="1" noChangeAspect="1" noChangeArrowheads="1" noTextEdit="1"/>
          </p:cNvSpPr>
          <p:nvPr>
            <p:ph type="sldImg" idx="2"/>
          </p:nvPr>
        </p:nvSpPr>
        <p:spPr bwMode="auto">
          <a:xfrm>
            <a:off x="3263900" y="509588"/>
            <a:ext cx="3400425" cy="2549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5301" name="Rectangle 5"/>
          <p:cNvSpPr>
            <a:spLocks noGrp="1" noChangeArrowheads="1"/>
          </p:cNvSpPr>
          <p:nvPr>
            <p:ph type="body" sz="quarter" idx="3"/>
          </p:nvPr>
        </p:nvSpPr>
        <p:spPr bwMode="auto">
          <a:xfrm>
            <a:off x="992201" y="3228706"/>
            <a:ext cx="7942238" cy="305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8" tIns="45549" rIns="91098" bIns="45549" numCol="1" anchor="t" anchorCtr="0" compatLnSpc="1">
            <a:prstTxWarp prst="textNoShape">
              <a:avLst/>
            </a:prstTxWarp>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55302" name="Rectangle 6"/>
          <p:cNvSpPr>
            <a:spLocks noGrp="1" noChangeArrowheads="1"/>
          </p:cNvSpPr>
          <p:nvPr>
            <p:ph type="ftr" sz="quarter" idx="4"/>
          </p:nvPr>
        </p:nvSpPr>
        <p:spPr bwMode="auto">
          <a:xfrm>
            <a:off x="1" y="6456324"/>
            <a:ext cx="4302625" cy="34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8" tIns="45549" rIns="91098" bIns="45549" numCol="1" anchor="b" anchorCtr="0" compatLnSpc="1">
            <a:prstTxWarp prst="textNoShape">
              <a:avLst/>
            </a:prstTxWarp>
          </a:bodyPr>
          <a:lstStyle>
            <a:lvl1pPr defTabSz="911151" eaLnBrk="0" hangingPunct="0">
              <a:defRPr sz="1200"/>
            </a:lvl1pPr>
          </a:lstStyle>
          <a:p>
            <a:pPr>
              <a:defRPr/>
            </a:pPr>
            <a:endParaRPr lang="fr-FR" altLang="fr-FR"/>
          </a:p>
        </p:txBody>
      </p:sp>
      <p:sp>
        <p:nvSpPr>
          <p:cNvPr id="55303" name="Rectangle 7"/>
          <p:cNvSpPr>
            <a:spLocks noGrp="1" noChangeArrowheads="1"/>
          </p:cNvSpPr>
          <p:nvPr>
            <p:ph type="sldNum" sz="quarter" idx="5"/>
          </p:nvPr>
        </p:nvSpPr>
        <p:spPr bwMode="auto">
          <a:xfrm>
            <a:off x="5621696" y="6456324"/>
            <a:ext cx="4302625" cy="34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8" tIns="45549" rIns="91098" bIns="45549" numCol="1" anchor="b" anchorCtr="0" compatLnSpc="1">
            <a:prstTxWarp prst="textNoShape">
              <a:avLst/>
            </a:prstTxWarp>
          </a:bodyPr>
          <a:lstStyle>
            <a:lvl1pPr algn="r" defTabSz="911151" eaLnBrk="0" hangingPunct="0">
              <a:defRPr sz="1200"/>
            </a:lvl1pPr>
          </a:lstStyle>
          <a:p>
            <a:pPr>
              <a:defRPr/>
            </a:pPr>
            <a:fld id="{51D6D7DF-CEB1-4FAA-9445-15E34096A77F}" type="slidenum">
              <a:rPr lang="fr-FR" altLang="fr-FR"/>
              <a:pPr>
                <a:defRPr/>
              </a:pPr>
              <a:t>‹N°›</a:t>
            </a:fld>
            <a:endParaRPr lang="fr-FR" altLang="fr-FR"/>
          </a:p>
        </p:txBody>
      </p:sp>
    </p:spTree>
    <p:extLst>
      <p:ext uri="{BB962C8B-B14F-4D97-AF65-F5344CB8AC3E}">
        <p14:creationId xmlns:p14="http://schemas.microsoft.com/office/powerpoint/2010/main" val="21450732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Bonjour et bienvenue dans</a:t>
            </a:r>
            <a:r>
              <a:rPr lang="fr-FR" baseline="0" dirty="0" smtClean="0"/>
              <a:t> cette formation portant sur la qualité appliquée à la biologie délocalisée selon les normes 15189 et 22870.</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1</a:t>
            </a:fld>
            <a:endParaRPr lang="fr-FR" altLang="fr-FR"/>
          </a:p>
        </p:txBody>
      </p:sp>
    </p:spTree>
    <p:extLst>
      <p:ext uri="{BB962C8B-B14F-4D97-AF65-F5344CB8AC3E}">
        <p14:creationId xmlns:p14="http://schemas.microsoft.com/office/powerpoint/2010/main" val="305600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a:xfrm>
            <a:off x="3265488" y="509588"/>
            <a:ext cx="3398837" cy="2549525"/>
          </a:xfrm>
          <a:ln>
            <a:noFill/>
          </a:ln>
          <a:extLst>
            <a:ext uri="{91240B29-F687-4F45-9708-019B960494DF}">
              <a14:hiddenLine xmlns:a14="http://schemas.microsoft.com/office/drawing/2010/main" w="9525">
                <a:solidFill>
                  <a:srgbClr val="000000"/>
                </a:solidFill>
                <a:miter lim="800000"/>
                <a:headEnd/>
                <a:tailEnd/>
              </a14:hiddenLine>
            </a:ext>
          </a:extLst>
        </p:spPr>
      </p:sp>
      <p:sp>
        <p:nvSpPr>
          <p:cNvPr id="58371" name="Segnaposto note 2"/>
          <p:cNvSpPr>
            <a:spLocks noGrp="1"/>
          </p:cNvSpPr>
          <p:nvPr>
            <p:ph type="body" idx="1"/>
          </p:nvPr>
        </p:nvSpPr>
        <p:spPr>
          <a:xfrm>
            <a:off x="989883" y="3228706"/>
            <a:ext cx="7946874" cy="3059117"/>
          </a:xfrm>
          <a:noFill/>
        </p:spPr>
        <p:txBody>
          <a:bodyPr/>
          <a:lstStyle/>
          <a:p>
            <a:pPr defTabSz="736540" eaLnBrk="1" hangingPunct="1"/>
            <a:r>
              <a:rPr lang="it-IT" altLang="fr-FR" dirty="0" smtClean="0">
                <a:ea typeface="ＭＳ Ｐゴシック" pitchFamily="34" charset="-128"/>
              </a:rPr>
              <a:t>La démarche qualité se décline en 4 objectifs principaux :</a:t>
            </a:r>
          </a:p>
          <a:p>
            <a:pPr marL="165415" indent="-165415" defTabSz="736540" eaLnBrk="1" hangingPunct="1">
              <a:buFontTx/>
              <a:buChar char="-"/>
            </a:pPr>
            <a:r>
              <a:rPr lang="it-IT" altLang="fr-FR" dirty="0" smtClean="0">
                <a:ea typeface="ＭＳ Ｐゴシック" pitchFamily="34" charset="-128"/>
              </a:rPr>
              <a:t>Viser à améliorer la qualité des prestations dans les laboratoires et les services cliniques</a:t>
            </a:r>
          </a:p>
          <a:p>
            <a:pPr marL="165415" indent="-165415" defTabSz="736540" eaLnBrk="1" hangingPunct="1">
              <a:buFontTx/>
              <a:buChar char="-"/>
            </a:pPr>
            <a:r>
              <a:rPr lang="it-IT" altLang="fr-FR" dirty="0" smtClean="0">
                <a:ea typeface="ＭＳ Ｐゴシック" pitchFamily="34" charset="-128"/>
              </a:rPr>
              <a:t>Respecter</a:t>
            </a:r>
            <a:r>
              <a:rPr lang="it-IT" altLang="fr-FR" baseline="0" dirty="0" smtClean="0">
                <a:ea typeface="ＭＳ Ｐゴシック" pitchFamily="34" charset="-128"/>
              </a:rPr>
              <a:t> les textes réglementaires</a:t>
            </a:r>
          </a:p>
          <a:p>
            <a:pPr marL="165415" indent="-165415" defTabSz="736540" eaLnBrk="1" hangingPunct="1">
              <a:buFontTx/>
              <a:buChar char="-"/>
            </a:pPr>
            <a:r>
              <a:rPr lang="it-IT" altLang="fr-FR" baseline="0" dirty="0" smtClean="0">
                <a:ea typeface="ＭＳ Ｐゴシック" pitchFamily="34" charset="-128"/>
              </a:rPr>
              <a:t>Améliorer l’organisation générale et l’efficience des laboratoires et des services cliniques.</a:t>
            </a:r>
          </a:p>
          <a:p>
            <a:pPr marL="165415" indent="-165415" defTabSz="736540" eaLnBrk="1" hangingPunct="1">
              <a:buFontTx/>
              <a:buChar char="-"/>
            </a:pPr>
            <a:r>
              <a:rPr lang="it-IT" altLang="fr-FR" baseline="0" dirty="0" smtClean="0">
                <a:ea typeface="ＭＳ Ｐゴシック" pitchFamily="34" charset="-128"/>
              </a:rPr>
              <a:t>Viser à améliorer la prise en charge du patient.</a:t>
            </a:r>
          </a:p>
          <a:p>
            <a:pPr marL="165415" indent="-165415" defTabSz="736540" eaLnBrk="1" hangingPunct="1">
              <a:buFontTx/>
              <a:buChar char="-"/>
            </a:pPr>
            <a:endParaRPr lang="it-IT" altLang="fr-FR" baseline="0" dirty="0" smtClean="0">
              <a:ea typeface="ＭＳ Ｐゴシック" pitchFamily="34" charset="-128"/>
            </a:endParaRPr>
          </a:p>
          <a:p>
            <a:pPr defTabSz="736540" eaLnBrk="1" hangingPunct="1"/>
            <a:r>
              <a:rPr lang="it-IT" altLang="fr-FR" baseline="0" dirty="0" smtClean="0">
                <a:ea typeface="ＭＳ Ｐゴシック" pitchFamily="34" charset="-128"/>
              </a:rPr>
              <a:t>Toute cette démarche se doit d’être participative et planifiée.</a:t>
            </a:r>
            <a:endParaRPr lang="it-IT" altLang="fr-FR" dirty="0" smtClean="0">
              <a:ea typeface="ＭＳ Ｐゴシック" pitchFamily="34" charset="-128"/>
            </a:endParaRPr>
          </a:p>
        </p:txBody>
      </p:sp>
      <p:sp>
        <p:nvSpPr>
          <p:cNvPr id="58372" name="Segnaposto numero diapositiva 3"/>
          <p:cNvSpPr txBox="1">
            <a:spLocks noGrp="1"/>
          </p:cNvSpPr>
          <p:nvPr/>
        </p:nvSpPr>
        <p:spPr bwMode="auto">
          <a:xfrm>
            <a:off x="5619378" y="6455238"/>
            <a:ext cx="4304944" cy="3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3" tIns="46231" rIns="92463" bIns="46231"/>
          <a:lstStyle>
            <a:lvl1pPr defTabSz="954088" eaLnBrk="0" hangingPunct="0">
              <a:spcBef>
                <a:spcPct val="30000"/>
              </a:spcBef>
              <a:defRPr sz="1200">
                <a:solidFill>
                  <a:schemeClr val="tx1"/>
                </a:solidFill>
                <a:latin typeface="Calibri" pitchFamily="34" charset="0"/>
              </a:defRPr>
            </a:lvl1pPr>
            <a:lvl2pPr marL="742950" indent="-285750" defTabSz="954088" eaLnBrk="0" hangingPunct="0">
              <a:spcBef>
                <a:spcPct val="30000"/>
              </a:spcBef>
              <a:defRPr sz="1200">
                <a:solidFill>
                  <a:schemeClr val="tx1"/>
                </a:solidFill>
                <a:latin typeface="Calibri" pitchFamily="34" charset="0"/>
              </a:defRPr>
            </a:lvl2pPr>
            <a:lvl3pPr marL="1143000" indent="-228600" defTabSz="954088" eaLnBrk="0" hangingPunct="0">
              <a:spcBef>
                <a:spcPct val="30000"/>
              </a:spcBef>
              <a:defRPr sz="1200">
                <a:solidFill>
                  <a:schemeClr val="tx1"/>
                </a:solidFill>
                <a:latin typeface="Calibri" pitchFamily="34" charset="0"/>
              </a:defRPr>
            </a:lvl3pPr>
            <a:lvl4pPr marL="1600200" indent="-228600" defTabSz="954088" eaLnBrk="0" hangingPunct="0">
              <a:spcBef>
                <a:spcPct val="30000"/>
              </a:spcBef>
              <a:defRPr sz="1200">
                <a:solidFill>
                  <a:schemeClr val="tx1"/>
                </a:solidFill>
                <a:latin typeface="Calibri" pitchFamily="34" charset="0"/>
              </a:defRPr>
            </a:lvl4pPr>
            <a:lvl5pPr marL="2057400" indent="-228600" defTabSz="954088" eaLnBrk="0" hangingPunct="0">
              <a:spcBef>
                <a:spcPct val="30000"/>
              </a:spcBef>
              <a:defRPr sz="1200">
                <a:solidFill>
                  <a:schemeClr val="tx1"/>
                </a:solidFill>
                <a:latin typeface="Calibri" pitchFamily="34" charset="0"/>
              </a:defRPr>
            </a:lvl5pPr>
            <a:lvl6pPr marL="2514600" indent="-228600" defTabSz="954088" eaLnBrk="0" fontAlgn="base" hangingPunct="0">
              <a:spcBef>
                <a:spcPct val="30000"/>
              </a:spcBef>
              <a:spcAft>
                <a:spcPct val="0"/>
              </a:spcAft>
              <a:defRPr sz="1200">
                <a:solidFill>
                  <a:schemeClr val="tx1"/>
                </a:solidFill>
                <a:latin typeface="Calibri" pitchFamily="34" charset="0"/>
              </a:defRPr>
            </a:lvl6pPr>
            <a:lvl7pPr marL="2971800" indent="-228600" defTabSz="954088" eaLnBrk="0" fontAlgn="base" hangingPunct="0">
              <a:spcBef>
                <a:spcPct val="30000"/>
              </a:spcBef>
              <a:spcAft>
                <a:spcPct val="0"/>
              </a:spcAft>
              <a:defRPr sz="1200">
                <a:solidFill>
                  <a:schemeClr val="tx1"/>
                </a:solidFill>
                <a:latin typeface="Calibri" pitchFamily="34" charset="0"/>
              </a:defRPr>
            </a:lvl7pPr>
            <a:lvl8pPr marL="3429000" indent="-228600" defTabSz="954088" eaLnBrk="0" fontAlgn="base" hangingPunct="0">
              <a:spcBef>
                <a:spcPct val="30000"/>
              </a:spcBef>
              <a:spcAft>
                <a:spcPct val="0"/>
              </a:spcAft>
              <a:defRPr sz="1200">
                <a:solidFill>
                  <a:schemeClr val="tx1"/>
                </a:solidFill>
                <a:latin typeface="Calibri" pitchFamily="34" charset="0"/>
              </a:defRPr>
            </a:lvl8pPr>
            <a:lvl9pPr marL="3886200" indent="-228600" defTabSz="954088" eaLnBrk="0" fontAlgn="base" hangingPunct="0">
              <a:spcBef>
                <a:spcPct val="30000"/>
              </a:spcBef>
              <a:spcAft>
                <a:spcPct val="0"/>
              </a:spcAft>
              <a:defRPr sz="1200">
                <a:solidFill>
                  <a:schemeClr val="tx1"/>
                </a:solidFill>
                <a:latin typeface="Calibri" pitchFamily="34" charset="0"/>
              </a:defRPr>
            </a:lvl9pPr>
          </a:lstStyle>
          <a:p>
            <a:pPr>
              <a:spcBef>
                <a:spcPct val="0"/>
              </a:spcBef>
            </a:pPr>
            <a:fld id="{7818A4DA-6A3E-4D97-899E-F91068A184BD}" type="slidenum">
              <a:rPr lang="fr-FR" altLang="fr-FR" sz="2000">
                <a:solidFill>
                  <a:srgbClr val="000080"/>
                </a:solidFill>
                <a:latin typeface="Swis721 BdRnd BT"/>
                <a:ea typeface="ＭＳ Ｐゴシック" pitchFamily="34" charset="-128"/>
              </a:rPr>
              <a:pPr>
                <a:spcBef>
                  <a:spcPct val="0"/>
                </a:spcBef>
              </a:pPr>
              <a:t>10</a:t>
            </a:fld>
            <a:endParaRPr lang="fr-FR" altLang="fr-FR" sz="2000">
              <a:solidFill>
                <a:srgbClr val="000080"/>
              </a:solidFill>
              <a:latin typeface="Swis721 BdRnd BT"/>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xfrm>
            <a:off x="3265488" y="509588"/>
            <a:ext cx="3398837" cy="2549525"/>
          </a:xfrm>
          <a:ln>
            <a:noFill/>
          </a:ln>
          <a:extLst>
            <a:ext uri="{91240B29-F687-4F45-9708-019B960494DF}">
              <a14:hiddenLine xmlns:a14="http://schemas.microsoft.com/office/drawing/2010/main" w="9525">
                <a:solidFill>
                  <a:srgbClr val="000000"/>
                </a:solidFill>
                <a:miter lim="800000"/>
                <a:headEnd/>
                <a:tailEnd/>
              </a14:hiddenLine>
            </a:ext>
          </a:extLst>
        </p:spPr>
      </p:sp>
      <p:sp>
        <p:nvSpPr>
          <p:cNvPr id="59395" name="Segnaposto note 2"/>
          <p:cNvSpPr>
            <a:spLocks noGrp="1"/>
          </p:cNvSpPr>
          <p:nvPr>
            <p:ph type="body" idx="1"/>
          </p:nvPr>
        </p:nvSpPr>
        <p:spPr>
          <a:xfrm>
            <a:off x="989883" y="3228706"/>
            <a:ext cx="7946874" cy="3059117"/>
          </a:xfrm>
          <a:noFill/>
        </p:spPr>
        <p:txBody>
          <a:bodyPr/>
          <a:lstStyle/>
          <a:p>
            <a:pPr defTabSz="736540" eaLnBrk="1" hangingPunct="1"/>
            <a:r>
              <a:rPr lang="it-IT" altLang="fr-FR" dirty="0" smtClean="0">
                <a:ea typeface="ＭＳ Ｐゴシック" pitchFamily="34" charset="-128"/>
              </a:rPr>
              <a:t>Une</a:t>
            </a:r>
            <a:r>
              <a:rPr lang="it-IT" altLang="fr-FR" baseline="0" dirty="0" smtClean="0">
                <a:ea typeface="ＭＳ Ｐゴシック" pitchFamily="34" charset="-128"/>
              </a:rPr>
              <a:t> des composantes majeures de la démarche qualité est la notion de traçabilité.</a:t>
            </a:r>
          </a:p>
          <a:p>
            <a:pPr defTabSz="736540" eaLnBrk="1" hangingPunct="1"/>
            <a:r>
              <a:rPr lang="it-IT" altLang="fr-FR" baseline="0" dirty="0" smtClean="0">
                <a:ea typeface="ＭＳ Ｐゴシック" pitchFamily="34" charset="-128"/>
              </a:rPr>
              <a:t>- Il faut pouvoir écrire ce que l’on fait (Par exemple dans des modes opératoires) ce qui permet notamment d’assurer l’uniformité des pratiques.</a:t>
            </a:r>
          </a:p>
          <a:p>
            <a:pPr marL="165415" indent="-165415" defTabSz="736540" eaLnBrk="1" hangingPunct="1">
              <a:buFontTx/>
              <a:buChar char="-"/>
            </a:pPr>
            <a:r>
              <a:rPr lang="it-IT" altLang="fr-FR" baseline="0" dirty="0" smtClean="0">
                <a:ea typeface="ＭＳ Ｐゴシック" pitchFamily="34" charset="-128"/>
              </a:rPr>
              <a:t>Faire ce que l’on a décrit.</a:t>
            </a:r>
          </a:p>
          <a:p>
            <a:pPr marL="165415" indent="-165415" defTabSz="736540" eaLnBrk="1" hangingPunct="1">
              <a:buFontTx/>
              <a:buChar char="-"/>
            </a:pPr>
            <a:r>
              <a:rPr lang="it-IT" altLang="fr-FR" baseline="0" dirty="0" smtClean="0">
                <a:ea typeface="ＭＳ Ｐゴシック" pitchFamily="34" charset="-128"/>
              </a:rPr>
              <a:t>En donner la preuve, ce qui permet notamment de retrouver toutes les informations inutiles retrospectivement si besoin.</a:t>
            </a:r>
          </a:p>
          <a:p>
            <a:pPr marL="165415" indent="-165415" defTabSz="736540" eaLnBrk="1" hangingPunct="1">
              <a:buFontTx/>
              <a:buChar char="-"/>
            </a:pPr>
            <a:endParaRPr lang="it-IT" altLang="fr-FR" baseline="0" dirty="0" smtClean="0">
              <a:ea typeface="ＭＳ Ｐゴシック" pitchFamily="34" charset="-128"/>
            </a:endParaRPr>
          </a:p>
          <a:p>
            <a:pPr marL="165415" indent="-165415" defTabSz="736540" eaLnBrk="1" hangingPunct="1">
              <a:buFontTx/>
              <a:buChar char="-"/>
            </a:pPr>
            <a:endParaRPr lang="it-IT" altLang="fr-FR" baseline="0" dirty="0" smtClean="0">
              <a:ea typeface="ＭＳ Ｐゴシック" pitchFamily="34" charset="-128"/>
            </a:endParaRPr>
          </a:p>
          <a:p>
            <a:pPr defTabSz="736540" eaLnBrk="1" hangingPunct="1"/>
            <a:r>
              <a:rPr lang="it-IT" altLang="fr-FR" baseline="0" dirty="0" smtClean="0">
                <a:ea typeface="ＭＳ Ｐゴシック" pitchFamily="34" charset="-128"/>
              </a:rPr>
              <a:t>Toute cette traçabilité suis toujours le principe du QQOQCP.</a:t>
            </a:r>
          </a:p>
          <a:p>
            <a:pPr defTabSz="736540" eaLnBrk="1" hangingPunct="1"/>
            <a:r>
              <a:rPr lang="it-IT" altLang="fr-FR" baseline="0" dirty="0" smtClean="0">
                <a:ea typeface="ＭＳ Ｐゴシック" pitchFamily="34" charset="-128"/>
              </a:rPr>
              <a:t>C’est à dire :</a:t>
            </a:r>
          </a:p>
          <a:p>
            <a:pPr defTabSz="736540" eaLnBrk="1" hangingPunct="1"/>
            <a:r>
              <a:rPr lang="it-IT" altLang="fr-FR" baseline="0" dirty="0" smtClean="0">
                <a:ea typeface="ＭＳ Ｐゴシック" pitchFamily="34" charset="-128"/>
              </a:rPr>
              <a:t>Qui le fait ?</a:t>
            </a:r>
          </a:p>
          <a:p>
            <a:pPr defTabSz="736540" eaLnBrk="1" hangingPunct="1"/>
            <a:r>
              <a:rPr lang="it-IT" altLang="fr-FR" baseline="0" dirty="0" smtClean="0">
                <a:ea typeface="ＭＳ Ｐゴシック" pitchFamily="34" charset="-128"/>
              </a:rPr>
              <a:t>Que fait-il ?</a:t>
            </a:r>
          </a:p>
          <a:p>
            <a:pPr defTabSz="736540" eaLnBrk="1" hangingPunct="1"/>
            <a:r>
              <a:rPr lang="it-IT" altLang="fr-FR" baseline="0" dirty="0" smtClean="0">
                <a:ea typeface="ＭＳ Ｐゴシック" pitchFamily="34" charset="-128"/>
              </a:rPr>
              <a:t>Où le fait-il ?</a:t>
            </a:r>
          </a:p>
          <a:p>
            <a:pPr defTabSz="736540" eaLnBrk="1" hangingPunct="1"/>
            <a:r>
              <a:rPr lang="it-IT" altLang="fr-FR" baseline="0" dirty="0" smtClean="0">
                <a:ea typeface="ＭＳ Ｐゴシック" pitchFamily="34" charset="-128"/>
              </a:rPr>
              <a:t>Quand ?</a:t>
            </a:r>
          </a:p>
          <a:p>
            <a:pPr defTabSz="736540" eaLnBrk="1" hangingPunct="1"/>
            <a:r>
              <a:rPr lang="it-IT" altLang="fr-FR" baseline="0" dirty="0" smtClean="0">
                <a:ea typeface="ＭＳ Ｐゴシック" pitchFamily="34" charset="-128"/>
              </a:rPr>
              <a:t>Comment ?</a:t>
            </a:r>
          </a:p>
          <a:p>
            <a:pPr defTabSz="736540" eaLnBrk="1" hangingPunct="1"/>
            <a:r>
              <a:rPr lang="it-IT" altLang="fr-FR" baseline="0" dirty="0" smtClean="0">
                <a:ea typeface="ＭＳ Ｐゴシック" pitchFamily="34" charset="-128"/>
              </a:rPr>
              <a:t>Et pourquoi ?</a:t>
            </a:r>
          </a:p>
        </p:txBody>
      </p:sp>
      <p:sp>
        <p:nvSpPr>
          <p:cNvPr id="59396" name="Segnaposto numero diapositiva 3"/>
          <p:cNvSpPr txBox="1">
            <a:spLocks noGrp="1"/>
          </p:cNvSpPr>
          <p:nvPr/>
        </p:nvSpPr>
        <p:spPr bwMode="auto">
          <a:xfrm>
            <a:off x="5619378" y="6455238"/>
            <a:ext cx="4304944" cy="3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3" tIns="46231" rIns="92463" bIns="46231"/>
          <a:lstStyle>
            <a:lvl1pPr defTabSz="954088" eaLnBrk="0" hangingPunct="0">
              <a:spcBef>
                <a:spcPct val="30000"/>
              </a:spcBef>
              <a:defRPr sz="1200">
                <a:solidFill>
                  <a:schemeClr val="tx1"/>
                </a:solidFill>
                <a:latin typeface="Calibri" pitchFamily="34" charset="0"/>
              </a:defRPr>
            </a:lvl1pPr>
            <a:lvl2pPr marL="742950" indent="-285750" defTabSz="954088" eaLnBrk="0" hangingPunct="0">
              <a:spcBef>
                <a:spcPct val="30000"/>
              </a:spcBef>
              <a:defRPr sz="1200">
                <a:solidFill>
                  <a:schemeClr val="tx1"/>
                </a:solidFill>
                <a:latin typeface="Calibri" pitchFamily="34" charset="0"/>
              </a:defRPr>
            </a:lvl2pPr>
            <a:lvl3pPr marL="1143000" indent="-228600" defTabSz="954088" eaLnBrk="0" hangingPunct="0">
              <a:spcBef>
                <a:spcPct val="30000"/>
              </a:spcBef>
              <a:defRPr sz="1200">
                <a:solidFill>
                  <a:schemeClr val="tx1"/>
                </a:solidFill>
                <a:latin typeface="Calibri" pitchFamily="34" charset="0"/>
              </a:defRPr>
            </a:lvl3pPr>
            <a:lvl4pPr marL="1600200" indent="-228600" defTabSz="954088" eaLnBrk="0" hangingPunct="0">
              <a:spcBef>
                <a:spcPct val="30000"/>
              </a:spcBef>
              <a:defRPr sz="1200">
                <a:solidFill>
                  <a:schemeClr val="tx1"/>
                </a:solidFill>
                <a:latin typeface="Calibri" pitchFamily="34" charset="0"/>
              </a:defRPr>
            </a:lvl4pPr>
            <a:lvl5pPr marL="2057400" indent="-228600" defTabSz="954088" eaLnBrk="0" hangingPunct="0">
              <a:spcBef>
                <a:spcPct val="30000"/>
              </a:spcBef>
              <a:defRPr sz="1200">
                <a:solidFill>
                  <a:schemeClr val="tx1"/>
                </a:solidFill>
                <a:latin typeface="Calibri" pitchFamily="34" charset="0"/>
              </a:defRPr>
            </a:lvl5pPr>
            <a:lvl6pPr marL="2514600" indent="-228600" defTabSz="954088" eaLnBrk="0" fontAlgn="base" hangingPunct="0">
              <a:spcBef>
                <a:spcPct val="30000"/>
              </a:spcBef>
              <a:spcAft>
                <a:spcPct val="0"/>
              </a:spcAft>
              <a:defRPr sz="1200">
                <a:solidFill>
                  <a:schemeClr val="tx1"/>
                </a:solidFill>
                <a:latin typeface="Calibri" pitchFamily="34" charset="0"/>
              </a:defRPr>
            </a:lvl6pPr>
            <a:lvl7pPr marL="2971800" indent="-228600" defTabSz="954088" eaLnBrk="0" fontAlgn="base" hangingPunct="0">
              <a:spcBef>
                <a:spcPct val="30000"/>
              </a:spcBef>
              <a:spcAft>
                <a:spcPct val="0"/>
              </a:spcAft>
              <a:defRPr sz="1200">
                <a:solidFill>
                  <a:schemeClr val="tx1"/>
                </a:solidFill>
                <a:latin typeface="Calibri" pitchFamily="34" charset="0"/>
              </a:defRPr>
            </a:lvl7pPr>
            <a:lvl8pPr marL="3429000" indent="-228600" defTabSz="954088" eaLnBrk="0" fontAlgn="base" hangingPunct="0">
              <a:spcBef>
                <a:spcPct val="30000"/>
              </a:spcBef>
              <a:spcAft>
                <a:spcPct val="0"/>
              </a:spcAft>
              <a:defRPr sz="1200">
                <a:solidFill>
                  <a:schemeClr val="tx1"/>
                </a:solidFill>
                <a:latin typeface="Calibri" pitchFamily="34" charset="0"/>
              </a:defRPr>
            </a:lvl8pPr>
            <a:lvl9pPr marL="3886200" indent="-228600" defTabSz="954088" eaLnBrk="0" fontAlgn="base" hangingPunct="0">
              <a:spcBef>
                <a:spcPct val="30000"/>
              </a:spcBef>
              <a:spcAft>
                <a:spcPct val="0"/>
              </a:spcAft>
              <a:defRPr sz="1200">
                <a:solidFill>
                  <a:schemeClr val="tx1"/>
                </a:solidFill>
                <a:latin typeface="Calibri" pitchFamily="34" charset="0"/>
              </a:defRPr>
            </a:lvl9pPr>
          </a:lstStyle>
          <a:p>
            <a:pPr>
              <a:spcBef>
                <a:spcPct val="0"/>
              </a:spcBef>
            </a:pPr>
            <a:fld id="{1B46499B-7C2B-444D-B698-7C84ECF4E2F6}" type="slidenum">
              <a:rPr lang="fr-FR" altLang="fr-FR" sz="2000">
                <a:solidFill>
                  <a:srgbClr val="000080"/>
                </a:solidFill>
                <a:latin typeface="Swis721 BdRnd BT"/>
                <a:ea typeface="ＭＳ Ｐゴシック" pitchFamily="34" charset="-128"/>
              </a:rPr>
              <a:pPr>
                <a:spcBef>
                  <a:spcPct val="0"/>
                </a:spcBef>
              </a:pPr>
              <a:t>11</a:t>
            </a:fld>
            <a:endParaRPr lang="fr-FR" altLang="fr-FR" sz="2000">
              <a:solidFill>
                <a:srgbClr val="000080"/>
              </a:solidFill>
              <a:latin typeface="Swis721 BdRnd BT"/>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882213">
              <a:defRPr/>
            </a:pPr>
            <a:r>
              <a:rPr lang="fr-FR" dirty="0" smtClean="0"/>
              <a:t>La démarche</a:t>
            </a:r>
            <a:r>
              <a:rPr lang="fr-FR" baseline="0" dirty="0" smtClean="0"/>
              <a:t> qualité est associée à une maitrise des documents.</a:t>
            </a:r>
          </a:p>
          <a:p>
            <a:pPr defTabSz="882213">
              <a:defRPr/>
            </a:pPr>
            <a:endParaRPr lang="fr-FR" baseline="0" dirty="0" smtClean="0"/>
          </a:p>
          <a:p>
            <a:pPr defTabSz="882213">
              <a:defRPr/>
            </a:pPr>
            <a:r>
              <a:rPr lang="fr-FR" baseline="0" dirty="0" smtClean="0"/>
              <a:t>Le but étant d’éviter l’utilisation de document dits « non gérés » tels que des notes personnels ou des post-it car potentiellement non fiable et pouvant entrainer l’application de mauvaises pratiques et impacter, entre autre, la qualité des résultats des examens.</a:t>
            </a:r>
          </a:p>
          <a:p>
            <a:pPr defTabSz="882213">
              <a:defRPr/>
            </a:pPr>
            <a:endParaRPr lang="fr-FR" baseline="0" dirty="0" smtClean="0"/>
          </a:p>
          <a:p>
            <a:pPr defTabSz="882213">
              <a:defRPr/>
            </a:pPr>
            <a:r>
              <a:rPr lang="fr-FR" baseline="0" dirty="0" smtClean="0"/>
              <a:t>Cette maitrise documentaire permet également de définir les modalités de traçabilité des données et leur conservation.</a:t>
            </a:r>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12</a:t>
            </a:fld>
            <a:endParaRPr lang="fr-FR" altLang="fr-FR"/>
          </a:p>
        </p:txBody>
      </p:sp>
    </p:spTree>
    <p:extLst>
      <p:ext uri="{BB962C8B-B14F-4D97-AF65-F5344CB8AC3E}">
        <p14:creationId xmlns:p14="http://schemas.microsoft.com/office/powerpoint/2010/main" val="2342644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La gestion documentaire se décline sous la forme d’une pyramide.</a:t>
            </a:r>
          </a:p>
          <a:p>
            <a:endParaRPr lang="fr-FR" baseline="0" dirty="0" smtClean="0"/>
          </a:p>
          <a:p>
            <a:r>
              <a:rPr lang="fr-FR" baseline="0" dirty="0" smtClean="0"/>
              <a:t>Au quotidien la traçabilité suit la logique suivante : </a:t>
            </a:r>
          </a:p>
          <a:p>
            <a:r>
              <a:rPr lang="fr-FR" baseline="0" dirty="0" smtClean="0"/>
              <a:t>Au sommet on retrouve le Manuel Qualité qui décrit la mise en œuvre de la démarche qualité au sein du laboratoire.</a:t>
            </a:r>
          </a:p>
          <a:p>
            <a:r>
              <a:rPr lang="fr-FR" baseline="0" dirty="0" smtClean="0"/>
              <a:t>Ensuite les procédures générales et technique qui décrivent les organisations mises en place.</a:t>
            </a:r>
          </a:p>
          <a:p>
            <a:r>
              <a:rPr lang="fr-FR" baseline="0" dirty="0" smtClean="0"/>
              <a:t>Les modes opératoires et instructions de travail décrivent le savoir faire opérationnel.</a:t>
            </a:r>
          </a:p>
          <a:p>
            <a:r>
              <a:rPr lang="fr-FR" baseline="0" dirty="0" smtClean="0"/>
              <a:t>Enfin, les enregistrement permettent d’assurer la traçabilité des preuves de ce qui a été fait.</a:t>
            </a:r>
          </a:p>
          <a:p>
            <a:endParaRPr lang="fr-FR" baseline="0" dirty="0" smtClean="0"/>
          </a:p>
          <a:p>
            <a:r>
              <a:rPr lang="fr-FR" baseline="0" dirty="0" smtClean="0"/>
              <a:t>Lors d’une évaluation COFRAC ou d’un audit, la traçabilité est rétrospective. On part des enregistrements pour retracer l’historique des actes réalisés.</a:t>
            </a:r>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13</a:t>
            </a:fld>
            <a:endParaRPr lang="fr-FR" altLang="fr-FR"/>
          </a:p>
        </p:txBody>
      </p:sp>
    </p:spTree>
    <p:extLst>
      <p:ext uri="{BB962C8B-B14F-4D97-AF65-F5344CB8AC3E}">
        <p14:creationId xmlns:p14="http://schemas.microsoft.com/office/powerpoint/2010/main" val="268375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Cette traçabilité rétrospective permet de prouver la réalisation effective</a:t>
            </a:r>
            <a:r>
              <a:rPr lang="fr-FR" baseline="0" dirty="0" smtClean="0"/>
              <a:t> des opérations.</a:t>
            </a:r>
          </a:p>
          <a:p>
            <a:r>
              <a:rPr lang="fr-FR" baseline="0" dirty="0" smtClean="0"/>
              <a:t>A  tout moment, on doit pouvoir lier un patient / une analyse / un opérateur / un réactif et un équipement.</a:t>
            </a:r>
          </a:p>
          <a:p>
            <a:r>
              <a:rPr lang="fr-FR" baseline="0" dirty="0" smtClean="0"/>
              <a:t>D’où l’importance de ne pas utiliser d’identifiant opérateur générique ou celui d’un autre opérateur.</a:t>
            </a:r>
          </a:p>
          <a:p>
            <a:endParaRPr lang="fr-FR" baseline="0" dirty="0" smtClean="0"/>
          </a:p>
          <a:p>
            <a:r>
              <a:rPr lang="fr-FR" baseline="0" dirty="0" smtClean="0"/>
              <a:t>Tous ces enregistrements sont à conserver a minima 24 mois.</a:t>
            </a:r>
          </a:p>
          <a:p>
            <a:r>
              <a:rPr lang="fr-FR" dirty="0" smtClean="0"/>
              <a:t>L’utilisation de crayon</a:t>
            </a:r>
            <a:r>
              <a:rPr lang="fr-FR" baseline="0" dirty="0" smtClean="0"/>
              <a:t> à papier et de </a:t>
            </a:r>
            <a:r>
              <a:rPr lang="fr-FR" baseline="0" dirty="0" err="1" smtClean="0"/>
              <a:t>blanco</a:t>
            </a:r>
            <a:r>
              <a:rPr lang="fr-FR" baseline="0" dirty="0" smtClean="0"/>
              <a:t> est à proscrire pour éviter tout soupçon de modification.</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14</a:t>
            </a:fld>
            <a:endParaRPr lang="fr-FR" altLang="fr-FR"/>
          </a:p>
        </p:txBody>
      </p:sp>
    </p:spTree>
    <p:extLst>
      <p:ext uri="{BB962C8B-B14F-4D97-AF65-F5344CB8AC3E}">
        <p14:creationId xmlns:p14="http://schemas.microsoft.com/office/powerpoint/2010/main" val="2271554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 quotidien,</a:t>
            </a:r>
            <a:r>
              <a:rPr lang="fr-FR" baseline="0" dirty="0" smtClean="0"/>
              <a:t> seuls les documents qualité dits « approuvés » sont fiables et applicables.</a:t>
            </a:r>
          </a:p>
          <a:p>
            <a:endParaRPr lang="fr-FR" baseline="0" dirty="0" smtClean="0"/>
          </a:p>
          <a:p>
            <a:r>
              <a:rPr lang="fr-FR" baseline="0" dirty="0" smtClean="0"/>
              <a:t>Ces documents ne sont disponibles que sous 2 formats :</a:t>
            </a:r>
          </a:p>
          <a:p>
            <a:endParaRPr lang="fr-FR" baseline="0" dirty="0" smtClean="0"/>
          </a:p>
          <a:p>
            <a:pPr marL="165415" indent="-165415">
              <a:buFontTx/>
              <a:buChar char="-"/>
            </a:pPr>
            <a:r>
              <a:rPr lang="fr-FR" baseline="0" dirty="0" smtClean="0"/>
              <a:t>Via KALILAB, le logiciel de gestion documentaire où chaque opérateur dispose d’un accès personnel.</a:t>
            </a:r>
          </a:p>
          <a:p>
            <a:pPr marL="165415" indent="-165415">
              <a:buFontTx/>
              <a:buChar char="-"/>
            </a:pPr>
            <a:r>
              <a:rPr lang="fr-FR" baseline="0" dirty="0" smtClean="0"/>
              <a:t>Au format papier mais sous plusieurs conditions :</a:t>
            </a:r>
          </a:p>
          <a:p>
            <a:pPr marL="606522" lvl="1" indent="-165415">
              <a:buFontTx/>
              <a:buChar char="-"/>
            </a:pPr>
            <a:r>
              <a:rPr lang="fr-FR" baseline="0" dirty="0" smtClean="0"/>
              <a:t>Il peut s’agir d’un document fournisseur, dans ce cas il doit porter la mention « reproduction interdite » en rouge, qui prouve que cette version est connue de laboratoire et sera remplacée si une nouvelle version était produite.</a:t>
            </a:r>
          </a:p>
          <a:p>
            <a:pPr marL="606522" lvl="1" indent="-165415">
              <a:buFontTx/>
              <a:buChar char="-"/>
            </a:pPr>
            <a:r>
              <a:rPr lang="fr-FR" baseline="0" dirty="0" smtClean="0"/>
              <a:t>Dans le cas d’un document Kalilab, la version papier doit comporter un en-tête avec entre autre le titre du document, son code, sa date d’application, un pied de page numéroté et la mention « reproduction interdite » en rouge.</a:t>
            </a:r>
          </a:p>
          <a:p>
            <a:pPr marL="606522" lvl="1" indent="-165415">
              <a:buFontTx/>
              <a:buChar char="-"/>
            </a:pPr>
            <a:r>
              <a:rPr lang="fr-FR" baseline="0" dirty="0" smtClean="0"/>
              <a:t>Ces impressions papiers sont gérés par le laboratoire, en cas de besoin d’édition papier la demande doit être formulée auprès du laboratoire. Aucun document ne doit être imprimée par un opérateur à partir de Kalilab.</a:t>
            </a:r>
          </a:p>
          <a:p>
            <a:pPr marL="606522" lvl="1" indent="-165415">
              <a:buFontTx/>
              <a:buChar char="-"/>
            </a:pPr>
            <a:endParaRPr lang="fr-FR" baseline="0" dirty="0" smtClean="0"/>
          </a:p>
          <a:p>
            <a:pPr marL="606522" lvl="1" indent="-165415">
              <a:buFontTx/>
              <a:buChar char="-"/>
            </a:pPr>
            <a:endParaRPr lang="fr-FR" baseline="0" dirty="0" smtClean="0"/>
          </a:p>
          <a:p>
            <a:pPr marL="441107" lvl="1"/>
            <a:r>
              <a:rPr lang="fr-FR" baseline="0" dirty="0" smtClean="0"/>
              <a:t>Tout nouveau document sur Kalilab est diffusé aux personnes concernées qui </a:t>
            </a:r>
            <a:r>
              <a:rPr lang="fr-FR" baseline="0" dirty="0" err="1" smtClean="0"/>
              <a:t>recoivent</a:t>
            </a:r>
            <a:r>
              <a:rPr lang="fr-FR" baseline="0" dirty="0" smtClean="0"/>
              <a:t> une alerte.</a:t>
            </a:r>
          </a:p>
          <a:p>
            <a:pPr marL="441107" lvl="1"/>
            <a:r>
              <a:rPr lang="fr-FR" baseline="0" dirty="0" smtClean="0"/>
              <a:t>Il est important de se connecter régulièrement pour prendre connaissances des éventuels nouveaux documents ou nouvelles versions.</a:t>
            </a:r>
          </a:p>
          <a:p>
            <a:pPr marL="441107" lvl="1"/>
            <a:r>
              <a:rPr lang="fr-FR" baseline="0" dirty="0" smtClean="0"/>
              <a:t>Cette prise de connaissance doit être tracée sur le logiciel. Il </a:t>
            </a:r>
            <a:r>
              <a:rPr lang="fr-FR" baseline="0" smtClean="0"/>
              <a:t>s’agit d’une exigence de la norme.</a:t>
            </a:r>
          </a:p>
          <a:p>
            <a:pPr marL="441107" lvl="1"/>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15</a:t>
            </a:fld>
            <a:endParaRPr lang="fr-FR" altLang="fr-FR"/>
          </a:p>
        </p:txBody>
      </p:sp>
    </p:spTree>
    <p:extLst>
      <p:ext uri="{BB962C8B-B14F-4D97-AF65-F5344CB8AC3E}">
        <p14:creationId xmlns:p14="http://schemas.microsoft.com/office/powerpoint/2010/main" val="4253805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Kalilab est normalement</a:t>
            </a:r>
            <a:r>
              <a:rPr lang="fr-FR" baseline="0" dirty="0" smtClean="0"/>
              <a:t> disponible sur les postes identifiés pour la biologie délocalisée dans votre service.</a:t>
            </a:r>
            <a:endParaRPr lang="fr-FR" dirty="0" smtClean="0"/>
          </a:p>
          <a:p>
            <a:r>
              <a:rPr lang="fr-FR" dirty="0" smtClean="0"/>
              <a:t>Pour vous connecter à Kalilab, cliquer sur l’icone</a:t>
            </a:r>
            <a:r>
              <a:rPr lang="fr-FR" baseline="0" dirty="0" smtClean="0"/>
              <a:t> « Kalilab ».</a:t>
            </a:r>
          </a:p>
          <a:p>
            <a:r>
              <a:rPr lang="fr-FR" baseline="0" dirty="0" smtClean="0"/>
              <a:t>Identifier-vous à l’aide de vos identifiants, pour le CHU il s’agit des identifiants DPP, pour le GHT les identifiants vous sont transmis au moment de votre habilitation.</a:t>
            </a:r>
          </a:p>
          <a:p>
            <a:endParaRPr lang="fr-FR" baseline="0" dirty="0" smtClean="0"/>
          </a:p>
          <a:p>
            <a:r>
              <a:rPr lang="fr-FR" baseline="0" dirty="0" smtClean="0"/>
              <a:t>Pour accéder aux documents qui vous concerne dans le cadre de la biologie délocalisée, le plus simple est de cliquer sur l’icone « arborescence » puis de cliquer sur votre établissement ou votre pôle dans l’arborescence et enfin de cliquer sur « documents classés ici ». Ce qui vous permettra d’accéder à tous les documents applicables dans votre service.</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16</a:t>
            </a:fld>
            <a:endParaRPr lang="fr-FR" altLang="fr-FR"/>
          </a:p>
        </p:txBody>
      </p:sp>
    </p:spTree>
    <p:extLst>
      <p:ext uri="{BB962C8B-B14F-4D97-AF65-F5344CB8AC3E}">
        <p14:creationId xmlns:p14="http://schemas.microsoft.com/office/powerpoint/2010/main" val="764630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Via Kalilab il vous sera demandé d’attester la prise de connaissance des documents qui vous</a:t>
            </a:r>
            <a:r>
              <a:rPr lang="fr-FR" baseline="0" dirty="0" smtClean="0"/>
              <a:t> sont diffusés.</a:t>
            </a:r>
          </a:p>
          <a:p>
            <a:r>
              <a:rPr lang="fr-FR" baseline="0" dirty="0" smtClean="0"/>
              <a:t>Il s’agit d’une exigence de la norme et cela permet de s’assurer et de prouver que chaque personne est informée de l’existence d’un document la concernant.</a:t>
            </a:r>
          </a:p>
          <a:p>
            <a:r>
              <a:rPr lang="fr-FR" baseline="0" dirty="0" smtClean="0"/>
              <a:t>Si vous devez attester un ou plus documents, une notification apparaitra sur la page d’accueil de Kalilab sur la ligne « documents à attester » dans l’encadré « gestion documentaire ».</a:t>
            </a:r>
          </a:p>
          <a:p>
            <a:r>
              <a:rPr lang="fr-FR" baseline="0" dirty="0" smtClean="0"/>
              <a:t>Dans ce cas, cliquez dessus puis cliquez sur le document.</a:t>
            </a:r>
          </a:p>
          <a:p>
            <a:r>
              <a:rPr lang="fr-FR" baseline="0" dirty="0" smtClean="0"/>
              <a:t>La page du document apparait, cliquer sur « ouvrir » pour ouvrir le fichier du document. Prenez en connaissance puis cliquer sur le bouton vert d’attestation pour tracer cette prise de connaissance.</a:t>
            </a:r>
          </a:p>
          <a:p>
            <a:r>
              <a:rPr lang="fr-FR" baseline="0" dirty="0" smtClean="0"/>
              <a:t>Il ne vous ait pas demandé de connaitre le contenu du document par </a:t>
            </a:r>
            <a:r>
              <a:rPr lang="fr-FR" baseline="0" dirty="0" err="1" smtClean="0"/>
              <a:t>coeur</a:t>
            </a:r>
            <a:r>
              <a:rPr lang="fr-FR" baseline="0" dirty="0" smtClean="0"/>
              <a:t>, seulement de connaitre son existence en cas de nécessité. L’attestation de lecture n’a pour objectif que de tracer cette prise de connaissance.</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17</a:t>
            </a:fld>
            <a:endParaRPr lang="fr-FR" altLang="fr-FR"/>
          </a:p>
        </p:txBody>
      </p:sp>
    </p:spTree>
    <p:extLst>
      <p:ext uri="{BB962C8B-B14F-4D97-AF65-F5344CB8AC3E}">
        <p14:creationId xmlns:p14="http://schemas.microsoft.com/office/powerpoint/2010/main" val="764630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vous souhaitez informer le laboratoire qu’un document devrait être modifié vous</a:t>
            </a:r>
            <a:r>
              <a:rPr lang="fr-FR" baseline="0" dirty="0" smtClean="0"/>
              <a:t> pouvez rédiger un commentaire.</a:t>
            </a:r>
          </a:p>
          <a:p>
            <a:r>
              <a:rPr lang="fr-FR" baseline="0" dirty="0" smtClean="0"/>
              <a:t>Dans ce cas il est impératif de faire suivre votre commentaire, sans quoi aucune alerte ne sera généré et votre commentaire ne sera pas vu.</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18</a:t>
            </a:fld>
            <a:endParaRPr lang="fr-FR" altLang="fr-FR"/>
          </a:p>
        </p:txBody>
      </p:sp>
    </p:spTree>
    <p:extLst>
      <p:ext uri="{BB962C8B-B14F-4D97-AF65-F5344CB8AC3E}">
        <p14:creationId xmlns:p14="http://schemas.microsoft.com/office/powerpoint/2010/main" val="585534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vous souhaitez</a:t>
            </a:r>
            <a:r>
              <a:rPr lang="fr-FR" baseline="0" dirty="0" smtClean="0"/>
              <a:t> proposer un nouveau document que vous estimez utile ou nécessaire à votre quotidien en tant qu’opérateur de biologie délocalisée, vous pouvez transmettre une proposition au laboratoire via Kalilab par le chemin suivant : Documents / « proposer un nouveau document » . Seul le champs « titre » est obligatoire mais les informations transmises permettront au gestionnaire documentaire de juger de la pertinence de la proposition</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19</a:t>
            </a:fld>
            <a:endParaRPr lang="fr-FR" altLang="fr-FR"/>
          </a:p>
        </p:txBody>
      </p:sp>
    </p:spTree>
    <p:extLst>
      <p:ext uri="{BB962C8B-B14F-4D97-AF65-F5344CB8AC3E}">
        <p14:creationId xmlns:p14="http://schemas.microsoft.com/office/powerpoint/2010/main" val="120105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commencer,</a:t>
            </a:r>
            <a:r>
              <a:rPr lang="fr-FR" baseline="0" dirty="0" smtClean="0"/>
              <a:t> redéfinissons le périmètre de ce qu’est la biologie délocalisée.</a:t>
            </a:r>
          </a:p>
          <a:p>
            <a:r>
              <a:rPr lang="fr-FR" baseline="0" dirty="0" smtClean="0"/>
              <a:t>Un examen de biologie médicale </a:t>
            </a:r>
            <a:r>
              <a:rPr lang="fr-FR" b="0" baseline="0" dirty="0" smtClean="0"/>
              <a:t>délocalisée (ou EBMD) est « tout </a:t>
            </a:r>
            <a:r>
              <a:rPr lang="fr-FR" dirty="0">
                <a:solidFill>
                  <a:schemeClr val="tx2"/>
                </a:solidFill>
                <a:ea typeface="ＭＳ Ｐゴシック" pitchFamily="34" charset="-128"/>
              </a:rPr>
              <a:t>examen de biologie médicale dont la phase analytique est réalisée en dehors du local du laboratoire de biologie médicale »</a:t>
            </a:r>
            <a:r>
              <a:rPr lang="fr-FR" dirty="0"/>
              <a:t> et donc par extension en service clinique.</a:t>
            </a:r>
          </a:p>
          <a:p>
            <a:r>
              <a:rPr lang="fr-FR" dirty="0"/>
              <a:t>Cette activité est encadrée par 3 principaux textes de loi :</a:t>
            </a:r>
          </a:p>
          <a:p>
            <a:pPr marL="165415" indent="-165415">
              <a:buFontTx/>
              <a:buChar char="-"/>
            </a:pPr>
            <a:r>
              <a:rPr lang="fr-FR" dirty="0"/>
              <a:t>L’arrêté du 1</a:t>
            </a:r>
            <a:r>
              <a:rPr lang="fr-FR" baseline="30000" dirty="0"/>
              <a:t>er</a:t>
            </a:r>
            <a:r>
              <a:rPr lang="fr-FR" dirty="0"/>
              <a:t> aout 2016 qui définit les examens qui ne relèvent pas de biologie médicale et donc par extension ceux qui le sont.</a:t>
            </a:r>
          </a:p>
          <a:p>
            <a:pPr marL="165415" indent="-165415">
              <a:buFontTx/>
              <a:buChar char="-"/>
            </a:pPr>
            <a:r>
              <a:rPr lang="fr-FR" dirty="0"/>
              <a:t>Par exemple, les test capillaire d'évaluation de la glycémie ne sont pas considérés comme étant un examen de biologie médicale</a:t>
            </a:r>
          </a:p>
          <a:p>
            <a:pPr marL="165415" indent="-165415">
              <a:buFontTx/>
              <a:buChar char="-"/>
            </a:pPr>
            <a:endParaRPr lang="fr-FR" dirty="0"/>
          </a:p>
          <a:p>
            <a:pPr marL="165415" indent="-165415">
              <a:buFontTx/>
              <a:buChar char="-"/>
            </a:pPr>
            <a:r>
              <a:rPr lang="fr-FR" dirty="0"/>
              <a:t>L’arrêté du 13 aout 2014 qui fixe les catégories de professionnels de santé autorisés à réaliser des examens de biologie délocalisée. (Médecins, Sages-femmes, IDE, Techniciens de laboratoire). </a:t>
            </a:r>
          </a:p>
          <a:p>
            <a:pPr marL="165415" indent="-165415">
              <a:buFontTx/>
              <a:buChar char="-"/>
            </a:pPr>
            <a:endParaRPr lang="fr-FR" dirty="0"/>
          </a:p>
          <a:p>
            <a:pPr marL="165415" indent="-165415">
              <a:buFontTx/>
              <a:buChar char="-"/>
            </a:pPr>
            <a:r>
              <a:rPr lang="fr-FR" dirty="0"/>
              <a:t>L’ Article L6211-18 du code de la santé publique qui statue que la biologie délocalisée ne peut être réalisée qu'au cas où elle est rendue nécessaire par une décision thérapeutique urgente. La biologie délocalisée ne doit pas se substituer à la biologie médicale conventionnelle par confort uniquement.</a:t>
            </a:r>
          </a:p>
          <a:p>
            <a:pPr marL="165415" indent="-165415">
              <a:buFontTx/>
              <a:buChar char="-"/>
            </a:pPr>
            <a:endParaRPr lang="fr-FR" dirty="0">
              <a:solidFill>
                <a:schemeClr val="tx2"/>
              </a:solidFill>
              <a:ea typeface="ＭＳ Ｐゴシック" pitchFamily="34" charset="-128"/>
            </a:endParaRPr>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a:t>
            </a:fld>
            <a:endParaRPr lang="fr-FR" altLang="fr-FR"/>
          </a:p>
        </p:txBody>
      </p:sp>
    </p:spTree>
    <p:extLst>
      <p:ext uri="{BB962C8B-B14F-4D97-AF65-F5344CB8AC3E}">
        <p14:creationId xmlns:p14="http://schemas.microsoft.com/office/powerpoint/2010/main" val="3876028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immagine diapositiva 1"/>
          <p:cNvSpPr>
            <a:spLocks noGrp="1" noRot="1" noChangeAspect="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60419" name="Segnaposto note 2"/>
          <p:cNvSpPr>
            <a:spLocks noGrp="1"/>
          </p:cNvSpPr>
          <p:nvPr>
            <p:ph type="body" idx="1"/>
          </p:nvPr>
        </p:nvSpPr>
        <p:spPr>
          <a:xfrm>
            <a:off x="989883" y="3228706"/>
            <a:ext cx="7946874" cy="3059117"/>
          </a:xfrm>
          <a:noFill/>
        </p:spPr>
        <p:txBody>
          <a:bodyPr/>
          <a:lstStyle/>
          <a:p>
            <a:pPr defTabSz="761938" eaLnBrk="1" hangingPunct="1"/>
            <a:r>
              <a:rPr lang="it-IT" altLang="fr-FR" dirty="0" smtClean="0"/>
              <a:t>Le système de mangement</a:t>
            </a:r>
            <a:r>
              <a:rPr lang="it-IT" altLang="fr-FR" baseline="0" dirty="0" smtClean="0"/>
              <a:t> de qualité peut se résumer en 7 notions :</a:t>
            </a:r>
          </a:p>
          <a:p>
            <a:pPr marL="165415" indent="-165415" defTabSz="761938" eaLnBrk="1" hangingPunct="1">
              <a:buFontTx/>
              <a:buChar char="-"/>
            </a:pPr>
            <a:r>
              <a:rPr lang="it-IT" altLang="fr-FR" baseline="0" dirty="0" smtClean="0"/>
              <a:t>l’engagement de la direction (traduite par une politique qualité)</a:t>
            </a:r>
          </a:p>
          <a:p>
            <a:pPr marL="165415" indent="-165415" defTabSz="761938" eaLnBrk="1" hangingPunct="1">
              <a:buFontTx/>
              <a:buChar char="-"/>
            </a:pPr>
            <a:r>
              <a:rPr lang="it-IT" altLang="fr-FR" baseline="0" dirty="0" smtClean="0"/>
              <a:t>L’implication du personnel</a:t>
            </a:r>
          </a:p>
          <a:p>
            <a:pPr marL="165415" indent="-165415" defTabSz="761938" eaLnBrk="1" hangingPunct="1">
              <a:buFontTx/>
              <a:buChar char="-"/>
            </a:pPr>
            <a:r>
              <a:rPr lang="it-IT" altLang="fr-FR" baseline="0" dirty="0" smtClean="0"/>
              <a:t>La définition d’objectifs</a:t>
            </a:r>
          </a:p>
          <a:p>
            <a:pPr marL="165415" indent="-165415" defTabSz="761938" eaLnBrk="1" hangingPunct="1">
              <a:buFontTx/>
              <a:buChar char="-"/>
            </a:pPr>
            <a:r>
              <a:rPr lang="it-IT" altLang="fr-FR" baseline="0" dirty="0" smtClean="0"/>
              <a:t>La définition et la mise en oeuve des plans d’action</a:t>
            </a:r>
          </a:p>
          <a:p>
            <a:pPr marL="165415" indent="-165415" defTabSz="761938" eaLnBrk="1" hangingPunct="1">
              <a:buFontTx/>
              <a:buChar char="-"/>
            </a:pPr>
            <a:r>
              <a:rPr lang="it-IT" altLang="fr-FR" baseline="0" dirty="0" smtClean="0"/>
              <a:t>L’amélioration continue</a:t>
            </a:r>
          </a:p>
          <a:p>
            <a:pPr marL="165415" indent="-165415" defTabSz="761938" eaLnBrk="1" hangingPunct="1">
              <a:buFontTx/>
              <a:buChar char="-"/>
            </a:pPr>
            <a:r>
              <a:rPr lang="it-IT" altLang="fr-FR" baseline="0" dirty="0" smtClean="0"/>
              <a:t>L’évaluation</a:t>
            </a:r>
          </a:p>
          <a:p>
            <a:pPr marL="165415" indent="-165415" defTabSz="761938" eaLnBrk="1" hangingPunct="1">
              <a:buFontTx/>
              <a:buChar char="-"/>
            </a:pPr>
            <a:r>
              <a:rPr lang="it-IT" altLang="fr-FR" baseline="0" dirty="0" smtClean="0"/>
              <a:t>Et enfin la mesure des progrès.</a:t>
            </a:r>
            <a:endParaRPr lang="it-IT" altLang="fr-FR" dirty="0" smtClean="0"/>
          </a:p>
        </p:txBody>
      </p:sp>
      <p:sp>
        <p:nvSpPr>
          <p:cNvPr id="60420" name="Segnaposto numero diapositiva 3"/>
          <p:cNvSpPr txBox="1">
            <a:spLocks noGrp="1"/>
          </p:cNvSpPr>
          <p:nvPr/>
        </p:nvSpPr>
        <p:spPr bwMode="auto">
          <a:xfrm>
            <a:off x="5619378" y="6456324"/>
            <a:ext cx="4304944" cy="34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9" tIns="46056" rIns="92109" bIns="46056"/>
          <a:lstStyle>
            <a:lvl1pPr defTabSz="920750" eaLnBrk="0" hangingPunct="0">
              <a:spcBef>
                <a:spcPct val="30000"/>
              </a:spcBef>
              <a:defRPr sz="1200">
                <a:solidFill>
                  <a:schemeClr val="tx1"/>
                </a:solidFill>
                <a:latin typeface="Calibri" pitchFamily="34" charset="0"/>
              </a:defRPr>
            </a:lvl1pPr>
            <a:lvl2pPr marL="747713" indent="-287338" defTabSz="920750" eaLnBrk="0" hangingPunct="0">
              <a:spcBef>
                <a:spcPct val="30000"/>
              </a:spcBef>
              <a:defRPr sz="1200">
                <a:solidFill>
                  <a:schemeClr val="tx1"/>
                </a:solidFill>
                <a:latin typeface="Calibri" pitchFamily="34" charset="0"/>
              </a:defRPr>
            </a:lvl2pPr>
            <a:lvl3pPr marL="1152525" indent="-231775" defTabSz="920750" eaLnBrk="0" hangingPunct="0">
              <a:spcBef>
                <a:spcPct val="30000"/>
              </a:spcBef>
              <a:defRPr sz="1200">
                <a:solidFill>
                  <a:schemeClr val="tx1"/>
                </a:solidFill>
                <a:latin typeface="Calibri" pitchFamily="34" charset="0"/>
              </a:defRPr>
            </a:lvl3pPr>
            <a:lvl4pPr marL="1611313" indent="-228600" defTabSz="920750" eaLnBrk="0" hangingPunct="0">
              <a:spcBef>
                <a:spcPct val="30000"/>
              </a:spcBef>
              <a:defRPr sz="1200">
                <a:solidFill>
                  <a:schemeClr val="tx1"/>
                </a:solidFill>
                <a:latin typeface="Calibri" pitchFamily="34" charset="0"/>
              </a:defRPr>
            </a:lvl4pPr>
            <a:lvl5pPr marL="2071688" indent="-228600" defTabSz="920750" eaLnBrk="0" hangingPunct="0">
              <a:spcBef>
                <a:spcPct val="30000"/>
              </a:spcBef>
              <a:defRPr sz="1200">
                <a:solidFill>
                  <a:schemeClr val="tx1"/>
                </a:solidFill>
                <a:latin typeface="Calibri" pitchFamily="34" charset="0"/>
              </a:defRPr>
            </a:lvl5pPr>
            <a:lvl6pPr marL="2528888" indent="-228600" defTabSz="920750" eaLnBrk="0" fontAlgn="base" hangingPunct="0">
              <a:spcBef>
                <a:spcPct val="30000"/>
              </a:spcBef>
              <a:spcAft>
                <a:spcPct val="0"/>
              </a:spcAft>
              <a:defRPr sz="1200">
                <a:solidFill>
                  <a:schemeClr val="tx1"/>
                </a:solidFill>
                <a:latin typeface="Calibri" pitchFamily="34" charset="0"/>
              </a:defRPr>
            </a:lvl6pPr>
            <a:lvl7pPr marL="2986088" indent="-228600" defTabSz="920750" eaLnBrk="0" fontAlgn="base" hangingPunct="0">
              <a:spcBef>
                <a:spcPct val="30000"/>
              </a:spcBef>
              <a:spcAft>
                <a:spcPct val="0"/>
              </a:spcAft>
              <a:defRPr sz="1200">
                <a:solidFill>
                  <a:schemeClr val="tx1"/>
                </a:solidFill>
                <a:latin typeface="Calibri" pitchFamily="34" charset="0"/>
              </a:defRPr>
            </a:lvl7pPr>
            <a:lvl8pPr marL="3443288" indent="-228600" defTabSz="920750" eaLnBrk="0" fontAlgn="base" hangingPunct="0">
              <a:spcBef>
                <a:spcPct val="30000"/>
              </a:spcBef>
              <a:spcAft>
                <a:spcPct val="0"/>
              </a:spcAft>
              <a:defRPr sz="1200">
                <a:solidFill>
                  <a:schemeClr val="tx1"/>
                </a:solidFill>
                <a:latin typeface="Calibri" pitchFamily="34" charset="0"/>
              </a:defRPr>
            </a:lvl8pPr>
            <a:lvl9pPr marL="3900488" indent="-228600" defTabSz="920750" eaLnBrk="0" fontAlgn="base" hangingPunct="0">
              <a:spcBef>
                <a:spcPct val="30000"/>
              </a:spcBef>
              <a:spcAft>
                <a:spcPct val="0"/>
              </a:spcAft>
              <a:defRPr sz="1200">
                <a:solidFill>
                  <a:schemeClr val="tx1"/>
                </a:solidFill>
                <a:latin typeface="Calibri" pitchFamily="34" charset="0"/>
              </a:defRPr>
            </a:lvl9pPr>
          </a:lstStyle>
          <a:p>
            <a:pPr>
              <a:spcBef>
                <a:spcPct val="0"/>
              </a:spcBef>
            </a:pPr>
            <a:fld id="{8DF71370-0DA8-4613-9980-11536DB8CF09}" type="slidenum">
              <a:rPr lang="fr-FR" altLang="fr-FR" sz="2000">
                <a:solidFill>
                  <a:srgbClr val="000080"/>
                </a:solidFill>
                <a:latin typeface="Swis721 BdRnd BT"/>
              </a:rPr>
              <a:pPr>
                <a:spcBef>
                  <a:spcPct val="0"/>
                </a:spcBef>
              </a:pPr>
              <a:t>20</a:t>
            </a:fld>
            <a:endParaRPr lang="fr-FR" altLang="fr-FR" sz="2000">
              <a:solidFill>
                <a:srgbClr val="000080"/>
              </a:solidFill>
              <a:latin typeface="Swis721 BdRnd B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processus d'amélioration continue consiste en un effort continu pour améliorer les pratiques au quotidien.</a:t>
            </a:r>
          </a:p>
          <a:p>
            <a:r>
              <a:rPr lang="fr-FR" dirty="0" smtClean="0"/>
              <a:t>Il se traduit par 4 étapes qui s’enchaine</a:t>
            </a:r>
            <a:r>
              <a:rPr lang="fr-FR" baseline="0" dirty="0" smtClean="0"/>
              <a:t> indéfiniment.</a:t>
            </a:r>
          </a:p>
          <a:p>
            <a:r>
              <a:rPr lang="fr-FR" baseline="0" dirty="0" smtClean="0"/>
              <a:t>1</a:t>
            </a:r>
            <a:r>
              <a:rPr lang="fr-FR" baseline="30000" dirty="0" smtClean="0"/>
              <a:t>er</a:t>
            </a:r>
            <a:r>
              <a:rPr lang="fr-FR" baseline="0" dirty="0" smtClean="0"/>
              <a:t> étape : Planifier : On se fixe des objectifs.</a:t>
            </a:r>
          </a:p>
          <a:p>
            <a:r>
              <a:rPr lang="fr-FR" baseline="0" dirty="0" smtClean="0"/>
              <a:t>2</a:t>
            </a:r>
            <a:r>
              <a:rPr lang="fr-FR" baseline="30000" dirty="0" smtClean="0"/>
              <a:t>ème</a:t>
            </a:r>
            <a:r>
              <a:rPr lang="fr-FR" baseline="0" dirty="0" smtClean="0"/>
              <a:t> étape : Faire : On essaie d’atteindre ces objectifs en réalisant des actions</a:t>
            </a:r>
          </a:p>
          <a:p>
            <a:r>
              <a:rPr lang="fr-FR" baseline="0" dirty="0" smtClean="0"/>
              <a:t>3</a:t>
            </a:r>
            <a:r>
              <a:rPr lang="fr-FR" baseline="30000" dirty="0" smtClean="0"/>
              <a:t>ème</a:t>
            </a:r>
            <a:r>
              <a:rPr lang="fr-FR" baseline="0" dirty="0" smtClean="0"/>
              <a:t> étape : Vérifier : On vérifie que ce qui a été réalisé permet d’atteindre les objectifs</a:t>
            </a:r>
          </a:p>
          <a:p>
            <a:r>
              <a:rPr lang="fr-FR" baseline="0" dirty="0" smtClean="0"/>
              <a:t>4</a:t>
            </a:r>
            <a:r>
              <a:rPr lang="fr-FR" baseline="30000" dirty="0" smtClean="0"/>
              <a:t>ème</a:t>
            </a:r>
            <a:r>
              <a:rPr lang="fr-FR" baseline="0" dirty="0" smtClean="0"/>
              <a:t> étape : Réagir : On fait le nécessaire si les objectifs ne sont pas atteints.</a:t>
            </a:r>
          </a:p>
          <a:p>
            <a:endParaRPr lang="fr-FR" baseline="0" dirty="0" smtClean="0"/>
          </a:p>
          <a:p>
            <a:r>
              <a:rPr lang="fr-FR" baseline="0" dirty="0" smtClean="0"/>
              <a:t>L’enchainement des ces 4 étapes supportée par le système de la management de la qualité constitue l’amélioration continue de la qualité.</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21</a:t>
            </a:fld>
            <a:endParaRPr lang="fr-FR" altLang="fr-FR"/>
          </a:p>
        </p:txBody>
      </p:sp>
    </p:spTree>
    <p:extLst>
      <p:ext uri="{BB962C8B-B14F-4D97-AF65-F5344CB8AC3E}">
        <p14:creationId xmlns:p14="http://schemas.microsoft.com/office/powerpoint/2010/main" val="1626087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Cette amélioratio</a:t>
            </a:r>
            <a:r>
              <a:rPr lang="fr-FR" baseline="0" dirty="0" smtClean="0"/>
              <a:t>n continue est alimenté par :</a:t>
            </a:r>
          </a:p>
          <a:p>
            <a:r>
              <a:rPr lang="fr-FR" dirty="0" smtClean="0"/>
              <a:t>Les résultats d’audits</a:t>
            </a:r>
          </a:p>
          <a:p>
            <a:r>
              <a:rPr lang="fr-FR" dirty="0" smtClean="0"/>
              <a:t>Le signalement et le traitement des non-conformités (Non satisfaction d’une exigence, Ex : tube non identifié)</a:t>
            </a:r>
          </a:p>
          <a:p>
            <a:r>
              <a:rPr lang="fr-FR" dirty="0" smtClean="0"/>
              <a:t>La remontée et le traitement des réclamations (Expression d’une insatisfaction ou d’un mécontentement )</a:t>
            </a:r>
          </a:p>
          <a:p>
            <a:r>
              <a:rPr lang="fr-FR" dirty="0" smtClean="0"/>
              <a:t>Les suggestions des professionnels</a:t>
            </a:r>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22</a:t>
            </a:fld>
            <a:endParaRPr lang="fr-FR" altLang="fr-FR"/>
          </a:p>
        </p:txBody>
      </p:sp>
    </p:spTree>
    <p:extLst>
      <p:ext uri="{BB962C8B-B14F-4D97-AF65-F5344CB8AC3E}">
        <p14:creationId xmlns:p14="http://schemas.microsoft.com/office/powerpoint/2010/main" val="1548344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réclamation doit être transmise via le logiciel de signalement des événements</a:t>
            </a:r>
            <a:r>
              <a:rPr lang="fr-FR" baseline="0" dirty="0" smtClean="0"/>
              <a:t> indésirables utilisé au sein du service clinique.</a:t>
            </a:r>
          </a:p>
          <a:p>
            <a:r>
              <a:rPr lang="fr-FR" baseline="0" dirty="0" smtClean="0"/>
              <a:t>Une non-conformité</a:t>
            </a:r>
          </a:p>
          <a:p>
            <a:endParaRPr lang="fr-FR" baseline="0" dirty="0" smtClean="0"/>
          </a:p>
          <a:p>
            <a:r>
              <a:rPr lang="fr-FR" baseline="0" dirty="0" smtClean="0"/>
              <a:t>Une panne ou un dysfonctionnement du matériel doit être tracée via la fiche de vie de l’appareil.</a:t>
            </a:r>
          </a:p>
          <a:p>
            <a:endParaRPr lang="fr-FR" baseline="0" dirty="0" smtClean="0"/>
          </a:p>
          <a:p>
            <a:r>
              <a:rPr lang="fr-FR" baseline="0" dirty="0" smtClean="0"/>
              <a:t>Ces données sont revues par le responsable qualité du LBM et le responsable EBMD.</a:t>
            </a:r>
          </a:p>
          <a:p>
            <a:r>
              <a:rPr lang="fr-FR" baseline="0" dirty="0" smtClean="0"/>
              <a:t>Cette revue permet de détermine s’il est nécessaire d’entreprendre une action corrective ou préventive pour empêcher toute récidive de la problématique.</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23</a:t>
            </a:fld>
            <a:endParaRPr lang="fr-FR" altLang="fr-FR"/>
          </a:p>
        </p:txBody>
      </p:sp>
    </p:spTree>
    <p:extLst>
      <p:ext uri="{BB962C8B-B14F-4D97-AF65-F5344CB8AC3E}">
        <p14:creationId xmlns:p14="http://schemas.microsoft.com/office/powerpoint/2010/main" val="820251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a:t>
            </a:r>
            <a:r>
              <a:rPr lang="fr-FR" baseline="0" dirty="0" smtClean="0"/>
              <a:t> allons maintenant aborder quelques exigences techniques essentielles issues de la norme 22870.</a:t>
            </a:r>
          </a:p>
          <a:p>
            <a:endParaRPr lang="fr-FR" baseline="0" dirty="0" smtClean="0"/>
          </a:p>
          <a:p>
            <a:r>
              <a:rPr lang="fr-FR" dirty="0" smtClean="0"/>
              <a:t>Tout</a:t>
            </a:r>
            <a:r>
              <a:rPr lang="fr-FR" baseline="0" dirty="0" smtClean="0"/>
              <a:t> d’abord : </a:t>
            </a:r>
            <a:endParaRPr lang="fr-FR" dirty="0" smtClean="0"/>
          </a:p>
          <a:p>
            <a:r>
              <a:rPr lang="fr-FR" dirty="0" smtClean="0"/>
              <a:t>Les EBMD ne sont réalisables que par des opérateurs dits habilités.</a:t>
            </a:r>
          </a:p>
          <a:p>
            <a:r>
              <a:rPr lang="fr-FR" dirty="0" smtClean="0"/>
              <a:t>L’habilitation est supervisée par du personnel autorisé (référent, technicien référent EBMD…) sur la base de critères définis sur des supports validés diffusés sur Kalilab.</a:t>
            </a:r>
          </a:p>
          <a:p>
            <a:r>
              <a:rPr lang="fr-FR" dirty="0" smtClean="0"/>
              <a:t>Une habilitation est prononcée pour 2 ans. A échéance elle doit faire l’objet d’un maintien</a:t>
            </a:r>
            <a:r>
              <a:rPr lang="fr-FR" baseline="0" dirty="0" smtClean="0"/>
              <a:t> également </a:t>
            </a:r>
            <a:r>
              <a:rPr lang="fr-FR" dirty="0" smtClean="0"/>
              <a:t>sur la base de critères définis sur des supports validés diffusés sur Kalilab.</a:t>
            </a:r>
          </a:p>
          <a:p>
            <a:r>
              <a:rPr lang="fr-FR" dirty="0" smtClean="0"/>
              <a:t>Pour information, en cas d’absence de plus de 6 mois l’habilitation de l’opérateur est suspendue et une nouvelle habilitation doit être programmée.</a:t>
            </a:r>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24</a:t>
            </a:fld>
            <a:endParaRPr lang="fr-FR" altLang="fr-FR"/>
          </a:p>
        </p:txBody>
      </p:sp>
    </p:spTree>
    <p:extLst>
      <p:ext uri="{BB962C8B-B14F-4D97-AF65-F5344CB8AC3E}">
        <p14:creationId xmlns:p14="http://schemas.microsoft.com/office/powerpoint/2010/main" val="290446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a:t>
            </a:r>
            <a:r>
              <a:rPr lang="fr-FR" baseline="0" dirty="0" smtClean="0"/>
              <a:t> examen de biologie délocalisé est réalisé sous la responsabilité du matricule associé sur l’automate. </a:t>
            </a:r>
          </a:p>
          <a:p>
            <a:r>
              <a:rPr lang="fr-FR" baseline="0" dirty="0" smtClean="0"/>
              <a:t>Dans l’intérêt de tous, il est donc essentiel de ne pas prêter ses accès à un autre agent</a:t>
            </a:r>
          </a:p>
          <a:p>
            <a:endParaRPr lang="fr-FR" dirty="0" smtClean="0"/>
          </a:p>
          <a:p>
            <a:r>
              <a:rPr lang="fr-FR" dirty="0" smtClean="0"/>
              <a:t>Tout échantillon utilisé pour la réalisation de biologie délocalisée doit être identifié selon les dispositions décrites par le laboratoire.</a:t>
            </a:r>
          </a:p>
          <a:p>
            <a:r>
              <a:rPr lang="fr-FR" dirty="0" smtClean="0"/>
              <a:t>L’étiquette patient doit impérativement être collée SUR le tube.</a:t>
            </a:r>
          </a:p>
          <a:p>
            <a:r>
              <a:rPr lang="fr-FR" dirty="0" smtClean="0"/>
              <a:t>Ces règles assurent la bonne</a:t>
            </a:r>
            <a:r>
              <a:rPr lang="fr-FR" baseline="0" dirty="0" smtClean="0"/>
              <a:t> traçabilité des informations liées à l’échantillon et garantissent la sécurité de la prise en charge du patient</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25</a:t>
            </a:fld>
            <a:endParaRPr lang="fr-FR" altLang="fr-FR"/>
          </a:p>
        </p:txBody>
      </p:sp>
    </p:spTree>
    <p:extLst>
      <p:ext uri="{BB962C8B-B14F-4D97-AF65-F5344CB8AC3E}">
        <p14:creationId xmlns:p14="http://schemas.microsoft.com/office/powerpoint/2010/main" val="2587377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réalisation d’EBMD est associée à l’utilisation de contrôles internes de Qualité</a:t>
            </a:r>
            <a:r>
              <a:rPr lang="fr-FR" baseline="0" dirty="0" smtClean="0"/>
              <a:t> (CIQ).</a:t>
            </a:r>
          </a:p>
          <a:p>
            <a:r>
              <a:rPr lang="fr-FR" dirty="0" smtClean="0"/>
              <a:t>Les CIQ permettent de garantir la fiabilité des résultats rendus par l’automate et donc d’assurer la sécurité de la prise en charge du patient.</a:t>
            </a:r>
          </a:p>
          <a:p>
            <a:r>
              <a:rPr lang="fr-FR" dirty="0" smtClean="0"/>
              <a:t>Les dispositions du laboratoire précisent la stratégie de passage des CIQ pour chaque automate et la conduite à tenir en cas de CIQ non conforme.</a:t>
            </a:r>
          </a:p>
          <a:p>
            <a:r>
              <a:rPr lang="fr-FR" dirty="0" smtClean="0"/>
              <a:t>Les résultats issus d’un automate dont les CIQ ne sont pas conformes ne doivent pas être utilisés.</a:t>
            </a:r>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26</a:t>
            </a:fld>
            <a:endParaRPr lang="fr-FR" altLang="fr-FR"/>
          </a:p>
        </p:txBody>
      </p:sp>
    </p:spTree>
    <p:extLst>
      <p:ext uri="{BB962C8B-B14F-4D97-AF65-F5344CB8AC3E}">
        <p14:creationId xmlns:p14="http://schemas.microsoft.com/office/powerpoint/2010/main" val="282435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automates ainsi que les réactifs de biologie délocalisée ne sont utilisables que sur une plage de température définit par le fournisseur.</a:t>
            </a:r>
          </a:p>
          <a:p>
            <a:r>
              <a:rPr lang="fr-FR" dirty="0" smtClean="0"/>
              <a:t>En dehors de cette plage la fiabilité des résultats n’est pas assurée.</a:t>
            </a:r>
          </a:p>
          <a:p>
            <a:r>
              <a:rPr lang="fr-FR" dirty="0" smtClean="0"/>
              <a:t>Toute problématique liée à un réactif doit faire l’objet d’un signalement conformément aux dispositions de </a:t>
            </a:r>
            <a:r>
              <a:rPr lang="fr-FR" dirty="0" err="1" smtClean="0"/>
              <a:t>reactovigilance</a:t>
            </a:r>
            <a:r>
              <a:rPr lang="fr-FR" dirty="0" smtClean="0"/>
              <a:t> de l’établissement.</a:t>
            </a:r>
          </a:p>
          <a:p>
            <a:r>
              <a:rPr lang="fr-FR" dirty="0" smtClean="0"/>
              <a:t>Le laboratoire met en place des conditions de stockage qui ne doivent pas être modifiées (consignes de température, zone de stockage…)  Risque d’impact sur la fiabilité des résultats.</a:t>
            </a:r>
          </a:p>
          <a:p>
            <a:r>
              <a:rPr lang="fr-FR" dirty="0" smtClean="0"/>
              <a:t>Tout alarme liée à une température non conforme doit être traitée selon les modalités définies.</a:t>
            </a:r>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27</a:t>
            </a:fld>
            <a:endParaRPr lang="fr-FR" altLang="fr-FR"/>
          </a:p>
        </p:txBody>
      </p:sp>
    </p:spTree>
    <p:extLst>
      <p:ext uri="{BB962C8B-B14F-4D97-AF65-F5344CB8AC3E}">
        <p14:creationId xmlns:p14="http://schemas.microsoft.com/office/powerpoint/2010/main" val="3897577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Abordons quelques notions d’éthique et de confidentialité</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28</a:t>
            </a:fld>
            <a:endParaRPr lang="fr-FR" altLang="fr-FR"/>
          </a:p>
        </p:txBody>
      </p:sp>
    </p:spTree>
    <p:extLst>
      <p:ext uri="{BB962C8B-B14F-4D97-AF65-F5344CB8AC3E}">
        <p14:creationId xmlns:p14="http://schemas.microsoft.com/office/powerpoint/2010/main" val="771073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le cadre de la biologie délocalisée, les notions d’éthique et de confidentialité mises en œuvre au sein de l’établissement au cours de la prise en charge du patient restent applicables.</a:t>
            </a:r>
          </a:p>
          <a:p>
            <a:r>
              <a:rPr lang="fr-FR" dirty="0" smtClean="0"/>
              <a:t>Premier exemple, Le  secret professionnel </a:t>
            </a:r>
          </a:p>
          <a:p>
            <a:r>
              <a:rPr lang="fr-FR" dirty="0" smtClean="0"/>
              <a:t>Selon l’article L.1110-4 du code de la santé publique, sauf exceptions légales, "ce secret couvre l’ensemble des informations concernant la personne venues à la connaissance du professionnel de santé".</a:t>
            </a:r>
          </a:p>
          <a:p>
            <a:endParaRPr lang="fr-FR" dirty="0" smtClean="0"/>
          </a:p>
          <a:p>
            <a:r>
              <a:rPr lang="fr-FR" dirty="0" smtClean="0"/>
              <a:t>Deuxième</a:t>
            </a:r>
            <a:r>
              <a:rPr lang="fr-FR" baseline="0" dirty="0" smtClean="0"/>
              <a:t> exemple : </a:t>
            </a:r>
            <a:r>
              <a:rPr lang="fr-FR" dirty="0" smtClean="0"/>
              <a:t>La confidentialité des informations liées au patient.</a:t>
            </a:r>
          </a:p>
          <a:p>
            <a:r>
              <a:rPr lang="fr-FR" dirty="0" smtClean="0"/>
              <a:t>Les données du patient issues de l’activité de biologie délocalisée sont soumises à la même confidentialité que le reste du dossier patient.</a:t>
            </a:r>
          </a:p>
          <a:p>
            <a:endParaRPr lang="fr-FR" dirty="0" smtClean="0"/>
          </a:p>
          <a:p>
            <a:r>
              <a:rPr lang="fr-FR" dirty="0" smtClean="0"/>
              <a:t>Les résultats de biologie délocalisée doivent donc rester confidentiels </a:t>
            </a:r>
          </a:p>
          <a:p>
            <a:r>
              <a:rPr lang="fr-FR" dirty="0" smtClean="0"/>
              <a:t>Attention également aux tickets de résultats qui ne doivent pas rester en évidence aux yeux du public extérieur au service !</a:t>
            </a:r>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29</a:t>
            </a:fld>
            <a:endParaRPr lang="fr-FR" altLang="fr-FR"/>
          </a:p>
        </p:txBody>
      </p:sp>
    </p:spTree>
    <p:extLst>
      <p:ext uri="{BB962C8B-B14F-4D97-AF65-F5344CB8AC3E}">
        <p14:creationId xmlns:p14="http://schemas.microsoft.com/office/powerpoint/2010/main" val="326111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 sein du CHU et du GHT, il existe 2 groupes de pilotage pour</a:t>
            </a:r>
            <a:r>
              <a:rPr lang="fr-FR" baseline="0" dirty="0" smtClean="0"/>
              <a:t> l’activité de biologie délocalisée.</a:t>
            </a:r>
          </a:p>
          <a:p>
            <a:pPr marL="165415" indent="-165415">
              <a:buFontTx/>
              <a:buChar char="-"/>
            </a:pPr>
            <a:r>
              <a:rPr lang="fr-FR" baseline="0" dirty="0" smtClean="0"/>
              <a:t>Premièrement le « groupe de professionnels de la santé » qui supervise les demandes de mise en place d’automates de biologie délocalisée. C’est ce groupe qui donne son accord ou non sur la base d’un dossier de justification rédigé par les professionnels du service demandeur.</a:t>
            </a:r>
          </a:p>
          <a:p>
            <a:pPr marL="165415" indent="-165415">
              <a:buFontTx/>
              <a:buChar char="-"/>
            </a:pPr>
            <a:endParaRPr lang="fr-FR" baseline="0" dirty="0" smtClean="0"/>
          </a:p>
          <a:p>
            <a:pPr marL="165415" indent="-165415">
              <a:buFontTx/>
              <a:buChar char="-"/>
            </a:pPr>
            <a:r>
              <a:rPr lang="fr-FR" baseline="0" dirty="0" smtClean="0"/>
              <a:t>Deuxièmement, le « groupe d’encadrement des EBMD » est le groupe qui pilote l’activité de biologie délocalisée tout au long de l’année. Il est notamment responsable du choix des automates, de la </a:t>
            </a:r>
            <a:r>
              <a:rPr lang="fr-FR" baseline="0" dirty="0" err="1" smtClean="0"/>
              <a:t>supervisation</a:t>
            </a:r>
            <a:r>
              <a:rPr lang="fr-FR" baseline="0" dirty="0" smtClean="0"/>
              <a:t> de la mise en place, de l’organisation des habilitations… etc. </a:t>
            </a:r>
          </a:p>
          <a:p>
            <a:pPr marL="165415" indent="-165415">
              <a:buFontTx/>
              <a:buChar char="-"/>
            </a:pPr>
            <a:r>
              <a:rPr lang="fr-FR" baseline="0" dirty="0" smtClean="0"/>
              <a:t>Ce groupe est composé, entre autre, du biologiste responsable des EBMD et des représentants de tous les services cliniques disposant de biologie délocalisée.</a:t>
            </a:r>
          </a:p>
          <a:p>
            <a:pPr marL="165415" indent="-165415">
              <a:buFontTx/>
              <a:buChar char="-"/>
            </a:pPr>
            <a:r>
              <a:rPr lang="fr-FR" baseline="0" dirty="0" smtClean="0"/>
              <a:t>Il se réunit a minima 1 fois par an en réunion plénière.</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3</a:t>
            </a:fld>
            <a:endParaRPr lang="fr-FR" altLang="fr-FR"/>
          </a:p>
        </p:txBody>
      </p:sp>
    </p:spTree>
    <p:extLst>
      <p:ext uri="{BB962C8B-B14F-4D97-AF65-F5344CB8AC3E}">
        <p14:creationId xmlns:p14="http://schemas.microsoft.com/office/powerpoint/2010/main" val="1310759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Passons aux notions de santé et sécurité</a:t>
            </a:r>
            <a:r>
              <a:rPr lang="fr-FR" baseline="0" dirty="0" smtClean="0"/>
              <a:t> applicables dans le cadre de la biologie délocalisée</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30</a:t>
            </a:fld>
            <a:endParaRPr lang="fr-FR" altLang="fr-FR"/>
          </a:p>
        </p:txBody>
      </p:sp>
    </p:spTree>
    <p:extLst>
      <p:ext uri="{BB962C8B-B14F-4D97-AF65-F5344CB8AC3E}">
        <p14:creationId xmlns:p14="http://schemas.microsoft.com/office/powerpoint/2010/main" val="606272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peut citer 2 principaux risques à la réalisation</a:t>
            </a:r>
            <a:r>
              <a:rPr lang="fr-FR" baseline="0" dirty="0" smtClean="0"/>
              <a:t> d’EBMD :</a:t>
            </a:r>
          </a:p>
          <a:p>
            <a:endParaRPr lang="fr-FR" baseline="0" dirty="0" smtClean="0"/>
          </a:p>
          <a:p>
            <a:r>
              <a:rPr lang="fr-FR" baseline="0" dirty="0" smtClean="0"/>
              <a:t>Premièrement : </a:t>
            </a:r>
            <a:r>
              <a:rPr lang="fr-FR" dirty="0" smtClean="0"/>
              <a:t>Le risque biologique</a:t>
            </a:r>
          </a:p>
          <a:p>
            <a:r>
              <a:rPr lang="fr-FR" dirty="0" smtClean="0"/>
              <a:t>Il y a risque biologique lorsqu’au cours d’une situation de travail un agent biologique pathogène a la possibilité de contaminer l’opérateur. </a:t>
            </a:r>
          </a:p>
          <a:p>
            <a:r>
              <a:rPr lang="fr-FR" dirty="0" smtClean="0"/>
              <a:t>La réalisation de d’examens de biologie délocalisée expose donc à ce risque.</a:t>
            </a:r>
          </a:p>
          <a:p>
            <a:r>
              <a:rPr lang="fr-FR" dirty="0" smtClean="0"/>
              <a:t>Vous pouvez vous référer à la procédure « précautions standards » de l’établissement pour connaitre les mesures de prévention</a:t>
            </a:r>
          </a:p>
          <a:p>
            <a:r>
              <a:rPr lang="fr-FR" dirty="0" smtClean="0"/>
              <a:t>Et en cas d’AES référez vous à la procédure de l’établissement</a:t>
            </a:r>
          </a:p>
          <a:p>
            <a:endParaRPr lang="fr-FR" dirty="0" smtClean="0"/>
          </a:p>
          <a:p>
            <a:r>
              <a:rPr lang="fr-FR" dirty="0" smtClean="0"/>
              <a:t>Deuxièmement : Le risque chimique</a:t>
            </a:r>
          </a:p>
          <a:p>
            <a:r>
              <a:rPr lang="fr-FR" dirty="0" smtClean="0"/>
              <a:t>La réalisation d’EBMD peut impliquer l’utilisation et la manipulation de produits chimiques. Un étiquetage spécifique permet de visualiser le danger propre à chaque produit.</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31</a:t>
            </a:fld>
            <a:endParaRPr lang="fr-FR" altLang="fr-FR"/>
          </a:p>
        </p:txBody>
      </p:sp>
    </p:spTree>
    <p:extLst>
      <p:ext uri="{BB962C8B-B14F-4D97-AF65-F5344CB8AC3E}">
        <p14:creationId xmlns:p14="http://schemas.microsoft.com/office/powerpoint/2010/main" val="2527996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rappel, 9 symboles</a:t>
            </a:r>
            <a:r>
              <a:rPr lang="fr-FR" baseline="0" dirty="0" smtClean="0"/>
              <a:t> de danger en vigueur depuis décembre 2010 et</a:t>
            </a:r>
            <a:r>
              <a:rPr lang="fr-FR" dirty="0" smtClean="0"/>
              <a:t> présentés</a:t>
            </a:r>
            <a:r>
              <a:rPr lang="fr-FR" baseline="0" dirty="0" smtClean="0"/>
              <a:t> sur cette diapo identifie les risques associés à un produit chimique.</a:t>
            </a:r>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32</a:t>
            </a:fld>
            <a:endParaRPr lang="fr-FR" altLang="fr-FR"/>
          </a:p>
        </p:txBody>
      </p:sp>
    </p:spTree>
    <p:extLst>
      <p:ext uri="{BB962C8B-B14F-4D97-AF65-F5344CB8AC3E}">
        <p14:creationId xmlns:p14="http://schemas.microsoft.com/office/powerpoint/2010/main" val="2445797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Balayons ensemble quelques principes pour limiter les risques lors de</a:t>
            </a:r>
            <a:r>
              <a:rPr lang="fr-FR" baseline="0" dirty="0" smtClean="0"/>
              <a:t> la réalisation de biologie délocalisée :</a:t>
            </a:r>
          </a:p>
          <a:p>
            <a:endParaRPr lang="fr-FR" baseline="0" dirty="0" smtClean="0"/>
          </a:p>
          <a:p>
            <a:r>
              <a:rPr lang="fr-FR" dirty="0" smtClean="0"/>
              <a:t>1 -  Le</a:t>
            </a:r>
            <a:r>
              <a:rPr lang="fr-FR" baseline="0" dirty="0" smtClean="0"/>
              <a:t> </a:t>
            </a:r>
            <a:r>
              <a:rPr lang="fr-FR" dirty="0" smtClean="0"/>
              <a:t>Port de GANTS est nécessaire pour de nombreuses manipulations ;</a:t>
            </a:r>
          </a:p>
          <a:p>
            <a:endParaRPr lang="fr-FR" dirty="0" smtClean="0"/>
          </a:p>
          <a:p>
            <a:r>
              <a:rPr lang="fr-FR" dirty="0" smtClean="0"/>
              <a:t>2 – Le Port de GANTS est INTERDIT pour : répondre au téléphone, ouvrir les portes, se rendre hors des espaces de manipulation ;</a:t>
            </a:r>
          </a:p>
          <a:p>
            <a:endParaRPr lang="fr-FR" dirty="0" smtClean="0"/>
          </a:p>
          <a:p>
            <a:r>
              <a:rPr lang="fr-FR" dirty="0" smtClean="0"/>
              <a:t>3 – Le Stockage des produits chimiques doit</a:t>
            </a:r>
            <a:r>
              <a:rPr lang="fr-FR" baseline="0" dirty="0" smtClean="0"/>
              <a:t> se faire</a:t>
            </a:r>
            <a:r>
              <a:rPr lang="fr-FR" dirty="0" smtClean="0"/>
              <a:t> en quantité raisonnée </a:t>
            </a:r>
          </a:p>
          <a:p>
            <a:endParaRPr lang="fr-FR" dirty="0" smtClean="0"/>
          </a:p>
          <a:p>
            <a:r>
              <a:rPr lang="fr-FR" dirty="0" smtClean="0"/>
              <a:t>4 – Le Stockage de boissons et aliments est interdit dans les enceintes de stockage de biologie délocalisée;</a:t>
            </a:r>
          </a:p>
          <a:p>
            <a:endParaRPr lang="fr-FR" dirty="0" smtClean="0"/>
          </a:p>
          <a:p>
            <a:r>
              <a:rPr lang="fr-FR" dirty="0" smtClean="0"/>
              <a:t>5 - Boire, manger, fumer dans les pièces de biologie délocalisée est interdit</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33</a:t>
            </a:fld>
            <a:endParaRPr lang="fr-FR" altLang="fr-FR"/>
          </a:p>
        </p:txBody>
      </p:sp>
    </p:spTree>
    <p:extLst>
      <p:ext uri="{BB962C8B-B14F-4D97-AF65-F5344CB8AC3E}">
        <p14:creationId xmlns:p14="http://schemas.microsoft.com/office/powerpoint/2010/main" val="2651263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Merci</a:t>
            </a:r>
            <a:r>
              <a:rPr lang="fr-FR" baseline="0" dirty="0" smtClean="0"/>
              <a:t> de votre attention.</a:t>
            </a:r>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34</a:t>
            </a:fld>
            <a:endParaRPr lang="fr-FR" altLang="fr-FR"/>
          </a:p>
        </p:txBody>
      </p:sp>
    </p:spTree>
    <p:extLst>
      <p:ext uri="{BB962C8B-B14F-4D97-AF65-F5344CB8AC3E}">
        <p14:creationId xmlns:p14="http://schemas.microsoft.com/office/powerpoint/2010/main" val="3730247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allons maintenant aborder la notion</a:t>
            </a:r>
            <a:r>
              <a:rPr lang="fr-FR" baseline="0" dirty="0" smtClean="0"/>
              <a:t> « d’accréditation »</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4</a:t>
            </a:fld>
            <a:endParaRPr lang="fr-FR" altLang="fr-FR"/>
          </a:p>
        </p:txBody>
      </p:sp>
    </p:spTree>
    <p:extLst>
      <p:ext uri="{BB962C8B-B14F-4D97-AF65-F5344CB8AC3E}">
        <p14:creationId xmlns:p14="http://schemas.microsoft.com/office/powerpoint/2010/main" val="1203407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3 textes de le loi cités sur cette diapo imposent l’accréditation de la biologie selon les 2 normes ISO 15189 et ISO 22870.</a:t>
            </a:r>
          </a:p>
          <a:p>
            <a:r>
              <a:rPr lang="fr-FR" dirty="0" smtClean="0"/>
              <a:t>L’ISO 15189 concerne la biologie conventionnelle et la délocalisée, l’ISO 22870</a:t>
            </a:r>
            <a:r>
              <a:rPr lang="fr-FR" baseline="0" dirty="0" smtClean="0"/>
              <a:t> est une extension de cette norme spécifique la biologie délocalisée.</a:t>
            </a:r>
          </a:p>
          <a:p>
            <a:r>
              <a:rPr lang="fr-FR" baseline="0" dirty="0" smtClean="0"/>
              <a:t>L’accréditation devient donc obligatoire pour être autorisé à réaliser de la biologie délocalisée.</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5</a:t>
            </a:fld>
            <a:endParaRPr lang="fr-FR" altLang="fr-FR"/>
          </a:p>
        </p:txBody>
      </p:sp>
    </p:spTree>
    <p:extLst>
      <p:ext uri="{BB962C8B-B14F-4D97-AF65-F5344CB8AC3E}">
        <p14:creationId xmlns:p14="http://schemas.microsoft.com/office/powerpoint/2010/main" val="672939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a:t>
            </a:r>
            <a:r>
              <a:rPr lang="fr-FR" baseline="0" dirty="0" smtClean="0"/>
              <a:t> notion d’accréditation diffère de celle de la certification.</a:t>
            </a:r>
          </a:p>
          <a:p>
            <a:r>
              <a:rPr lang="fr-FR" baseline="0" dirty="0" smtClean="0"/>
              <a:t>L’accréditation est une reconnaissance de compétence. Un organisme dit « accrédité » est reconnu comme « compétent » pour réaliser des tâches spécifiques. Ici, il s’agit des examens de biologie délocalisée. Elle se repose sur les normes 15189 et 22870.</a:t>
            </a:r>
          </a:p>
          <a:p>
            <a:endParaRPr lang="fr-FR" baseline="0" dirty="0" smtClean="0"/>
          </a:p>
          <a:p>
            <a:r>
              <a:rPr lang="fr-FR" baseline="0" dirty="0" smtClean="0"/>
              <a:t>La certification quand à elle est une attestation de conformité.</a:t>
            </a:r>
          </a:p>
          <a:p>
            <a:r>
              <a:rPr lang="fr-FR" baseline="0" dirty="0" smtClean="0"/>
              <a:t>Par exemple, Dans un établissement de santé, la certification HAS donne l’assurance que les pratiques de l’établissements sont conformes aux exigences du référentiel HAS.</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6</a:t>
            </a:fld>
            <a:endParaRPr lang="fr-FR" altLang="fr-FR"/>
          </a:p>
        </p:txBody>
      </p:sp>
    </p:spTree>
    <p:extLst>
      <p:ext uri="{BB962C8B-B14F-4D97-AF65-F5344CB8AC3E}">
        <p14:creationId xmlns:p14="http://schemas.microsoft.com/office/powerpoint/2010/main" val="371740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L’évaluation</a:t>
            </a:r>
            <a:r>
              <a:rPr lang="fr-FR" baseline="0" dirty="0" smtClean="0"/>
              <a:t> et la délivrance de l’accréditation est réalisée par le COFRAC.</a:t>
            </a:r>
          </a:p>
          <a:p>
            <a:r>
              <a:rPr lang="fr-FR" baseline="0" dirty="0" smtClean="0"/>
              <a:t>L’accréditation suite un cycle définit :</a:t>
            </a:r>
          </a:p>
          <a:p>
            <a:r>
              <a:rPr lang="fr-FR" baseline="0" dirty="0" smtClean="0"/>
              <a:t>Un audit initial, puis un audit de surveillance tous les ans pendant 3 ans. La quatrième année, un audit de renouvellement est réalisé et les audits sont ensuite espacés de 15 mois.</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7</a:t>
            </a:fld>
            <a:endParaRPr lang="fr-FR" altLang="fr-FR"/>
          </a:p>
        </p:txBody>
      </p:sp>
    </p:spTree>
    <p:extLst>
      <p:ext uri="{BB962C8B-B14F-4D97-AF65-F5344CB8AC3E}">
        <p14:creationId xmlns:p14="http://schemas.microsoft.com/office/powerpoint/2010/main" val="97567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audits d’évaluation réalisés</a:t>
            </a:r>
            <a:r>
              <a:rPr lang="fr-FR" baseline="0" dirty="0" smtClean="0"/>
              <a:t> par les évaluateurs du COFRAC se base sur des référentiels dits « opposables ». Ce qui signifie qu’un non respect des exigences décrites dans ces référentiels fera l’objet d’un « écart » qui devra faire l’objet d’actions pour être levée. Le cas contraire l’accréditation pourrait être suspendue voire révoquée.</a:t>
            </a:r>
          </a:p>
          <a:p>
            <a:r>
              <a:rPr lang="fr-FR" baseline="0" dirty="0" smtClean="0"/>
              <a:t>Ces référentiels sont : les normes citées précédemment et des textes de référence annexes du cofrac, ainsi que tout ce qui a été définit dans les procédures et modes opératoires applicables à l’activité. Une non-application de dispositions décrites dans une procédure peut donc faire l’objet d’un écart.</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8</a:t>
            </a:fld>
            <a:endParaRPr lang="fr-FR" altLang="fr-FR"/>
          </a:p>
        </p:txBody>
      </p:sp>
    </p:spTree>
    <p:extLst>
      <p:ext uri="{BB962C8B-B14F-4D97-AF65-F5344CB8AC3E}">
        <p14:creationId xmlns:p14="http://schemas.microsoft.com/office/powerpoint/2010/main" val="75640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Passons maintenant à la</a:t>
            </a:r>
            <a:r>
              <a:rPr lang="fr-FR" baseline="0" dirty="0" smtClean="0"/>
              <a:t> démarche qualité.</a:t>
            </a:r>
            <a:endParaRPr lang="fr-FR" dirty="0"/>
          </a:p>
        </p:txBody>
      </p:sp>
      <p:sp>
        <p:nvSpPr>
          <p:cNvPr id="4" name="Espace réservé du numéro de diapositive 3"/>
          <p:cNvSpPr>
            <a:spLocks noGrp="1"/>
          </p:cNvSpPr>
          <p:nvPr>
            <p:ph type="sldNum" sz="quarter" idx="10"/>
          </p:nvPr>
        </p:nvSpPr>
        <p:spPr/>
        <p:txBody>
          <a:bodyPr/>
          <a:lstStyle/>
          <a:p>
            <a:pPr>
              <a:defRPr/>
            </a:pPr>
            <a:fld id="{51D6D7DF-CEB1-4FAA-9445-15E34096A77F}" type="slidenum">
              <a:rPr lang="fr-FR" altLang="fr-FR" smtClean="0"/>
              <a:pPr>
                <a:defRPr/>
              </a:pPr>
              <a:t>9</a:t>
            </a:fld>
            <a:endParaRPr lang="fr-FR" altLang="fr-FR"/>
          </a:p>
        </p:txBody>
      </p:sp>
    </p:spTree>
    <p:extLst>
      <p:ext uri="{BB962C8B-B14F-4D97-AF65-F5344CB8AC3E}">
        <p14:creationId xmlns:p14="http://schemas.microsoft.com/office/powerpoint/2010/main" val="77729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4010038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433205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2146879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74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130080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045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024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Tree>
    <p:extLst>
      <p:ext uri="{BB962C8B-B14F-4D97-AF65-F5344CB8AC3E}">
        <p14:creationId xmlns:p14="http://schemas.microsoft.com/office/powerpoint/2010/main" val="39394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0245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9417504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41535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userDrawn="1"/>
        </p:nvSpPr>
        <p:spPr bwMode="auto">
          <a:xfrm>
            <a:off x="8764588" y="6675438"/>
            <a:ext cx="3794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defRPr/>
            </a:pPr>
            <a:fld id="{2C57ECF8-ECAE-4D0C-AA8D-07B93C14A9A4}" type="slidenum">
              <a:rPr lang="fr-FR" altLang="fr-FR" sz="800" smtClean="0">
                <a:latin typeface="Tahoma" pitchFamily="34" charset="0"/>
              </a:rPr>
              <a:pPr eaLnBrk="1" hangingPunct="1">
                <a:defRPr/>
              </a:pPr>
              <a:t>‹N°›</a:t>
            </a:fld>
            <a:endParaRPr lang="fr-FR" altLang="fr-FR" sz="800" smtClean="0">
              <a:latin typeface="Tahoma" pitchFamily="34" charset="0"/>
            </a:endParaRPr>
          </a:p>
        </p:txBody>
      </p:sp>
      <p:sp>
        <p:nvSpPr>
          <p:cNvPr id="1027" name="Rectangle 6"/>
          <p:cNvSpPr>
            <a:spLocks noChangeArrowheads="1"/>
          </p:cNvSpPr>
          <p:nvPr userDrawn="1"/>
        </p:nvSpPr>
        <p:spPr bwMode="auto">
          <a:xfrm>
            <a:off x="2124075" y="6597650"/>
            <a:ext cx="45720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defRPr/>
            </a:pPr>
            <a:r>
              <a:rPr lang="fr-FR" altLang="fr-FR" sz="800" dirty="0" smtClean="0"/>
              <a:t>Comité Qualité LBM  - CHRU de TOURS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10.wav"/><Relationship Id="rId7" Type="http://schemas.openxmlformats.org/officeDocument/2006/relationships/diagramLayout" Target="../diagrams/layout3.xml"/><Relationship Id="rId2" Type="http://schemas.microsoft.com/office/2007/relationships/media" Target="../media/media10.wav"/><Relationship Id="rId1" Type="http://schemas.openxmlformats.org/officeDocument/2006/relationships/tags" Target="../tags/tag6.xml"/><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notesSlide" Target="../notesSlides/notesSlide10.xml"/><Relationship Id="rId10" Type="http://schemas.microsoft.com/office/2007/relationships/diagramDrawing" Target="../diagrams/drawing3.xml"/><Relationship Id="rId4" Type="http://schemas.openxmlformats.org/officeDocument/2006/relationships/slideLayout" Target="../slideLayouts/slideLayout7.xml"/><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audio" Target="../media/media11.wav"/><Relationship Id="rId7" Type="http://schemas.openxmlformats.org/officeDocument/2006/relationships/diagramLayout" Target="../diagrams/layout4.xml"/><Relationship Id="rId12" Type="http://schemas.openxmlformats.org/officeDocument/2006/relationships/image" Target="../media/image2.png"/><Relationship Id="rId2" Type="http://schemas.microsoft.com/office/2007/relationships/media" Target="../media/media11.wav"/><Relationship Id="rId1" Type="http://schemas.openxmlformats.org/officeDocument/2006/relationships/tags" Target="../tags/tag7.xml"/><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notesSlide" Target="../notesSlides/notesSlide11.xml"/><Relationship Id="rId10" Type="http://schemas.microsoft.com/office/2007/relationships/diagramDrawing" Target="../diagrams/drawing4.xml"/><Relationship Id="rId4" Type="http://schemas.openxmlformats.org/officeDocument/2006/relationships/slideLayout" Target="../slideLayouts/slideLayout7.xml"/><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5.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2.png"/><Relationship Id="rId2" Type="http://schemas.microsoft.com/office/2007/relationships/media" Target="../media/media14.wav"/><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2.png"/><Relationship Id="rId2" Type="http://schemas.microsoft.com/office/2007/relationships/media" Target="../media/media15.wav"/><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6.wav"/><Relationship Id="rId7" Type="http://schemas.openxmlformats.org/officeDocument/2006/relationships/image" Target="../media/image8.png"/><Relationship Id="rId12" Type="http://schemas.openxmlformats.org/officeDocument/2006/relationships/image" Target="../media/image2.png"/><Relationship Id="rId2" Type="http://schemas.microsoft.com/office/2007/relationships/media" Target="../media/media16.wav"/><Relationship Id="rId1" Type="http://schemas.openxmlformats.org/officeDocument/2006/relationships/tags" Target="../tags/tag10.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notesSlide" Target="../notesSlides/notesSlide16.xml"/><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wav"/><Relationship Id="rId7" Type="http://schemas.openxmlformats.org/officeDocument/2006/relationships/image" Target="../media/image14.png"/><Relationship Id="rId2" Type="http://schemas.microsoft.com/office/2007/relationships/media" Target="../media/media17.wav"/><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wav"/><Relationship Id="rId7" Type="http://schemas.openxmlformats.org/officeDocument/2006/relationships/image" Target="../media/image18.png"/><Relationship Id="rId2" Type="http://schemas.microsoft.com/office/2007/relationships/media" Target="../media/media19.wav"/><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audio" Target="../media/media20.wav"/><Relationship Id="rId7" Type="http://schemas.openxmlformats.org/officeDocument/2006/relationships/diagramLayout" Target="../diagrams/layout6.xml"/><Relationship Id="rId2" Type="http://schemas.microsoft.com/office/2007/relationships/media" Target="../media/media20.wav"/><Relationship Id="rId1" Type="http://schemas.openxmlformats.org/officeDocument/2006/relationships/tags" Target="../tags/tag13.xml"/><Relationship Id="rId6" Type="http://schemas.openxmlformats.org/officeDocument/2006/relationships/diagramData" Target="../diagrams/data6.xml"/><Relationship Id="rId11" Type="http://schemas.openxmlformats.org/officeDocument/2006/relationships/image" Target="../media/image2.png"/><Relationship Id="rId5" Type="http://schemas.openxmlformats.org/officeDocument/2006/relationships/notesSlide" Target="../notesSlides/notesSlide20.xml"/><Relationship Id="rId10" Type="http://schemas.microsoft.com/office/2007/relationships/diagramDrawing" Target="../diagrams/drawing6.xml"/><Relationship Id="rId4" Type="http://schemas.openxmlformats.org/officeDocument/2006/relationships/slideLayout" Target="../slideLayouts/slideLayout7.xml"/><Relationship Id="rId9" Type="http://schemas.openxmlformats.org/officeDocument/2006/relationships/diagramColors" Target="../diagrams/colors6.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7" Type="http://schemas.openxmlformats.org/officeDocument/2006/relationships/image" Target="../media/image2.png"/><Relationship Id="rId2" Type="http://schemas.microsoft.com/office/2007/relationships/media" Target="../media/media23.wav"/><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5.wav"/><Relationship Id="rId7" Type="http://schemas.openxmlformats.org/officeDocument/2006/relationships/image" Target="../media/image24.jpeg"/><Relationship Id="rId2" Type="http://schemas.microsoft.com/office/2007/relationships/media" Target="../media/media25.wav"/><Relationship Id="rId1" Type="http://schemas.openxmlformats.org/officeDocument/2006/relationships/tags" Target="../tags/tag16.xml"/><Relationship Id="rId6" Type="http://schemas.openxmlformats.org/officeDocument/2006/relationships/image" Target="../media/image23.jpe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7" Type="http://schemas.openxmlformats.org/officeDocument/2006/relationships/image" Target="../media/image2.png"/><Relationship Id="rId2" Type="http://schemas.microsoft.com/office/2007/relationships/media" Target="../media/media29.wav"/><Relationship Id="rId1" Type="http://schemas.openxmlformats.org/officeDocument/2006/relationships/tags" Target="../tags/tag17.xml"/><Relationship Id="rId6" Type="http://schemas.openxmlformats.org/officeDocument/2006/relationships/image" Target="../media/image28.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1.wav"/><Relationship Id="rId7" Type="http://schemas.openxmlformats.org/officeDocument/2006/relationships/image" Target="../media/image30.png"/><Relationship Id="rId2" Type="http://schemas.microsoft.com/office/2007/relationships/media" Target="../media/media31.wav"/><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2" Type="http://schemas.microsoft.com/office/2007/relationships/media" Target="../media/media33.wav"/><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5.wav"/><Relationship Id="rId7" Type="http://schemas.openxmlformats.org/officeDocument/2006/relationships/diagramLayout" Target="../diagrams/layout1.xml"/><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notesSlide" Target="../notesSlides/notesSlide5.xml"/><Relationship Id="rId10" Type="http://schemas.microsoft.com/office/2007/relationships/diagramDrawing" Target="../diagrams/drawing1.xml"/><Relationship Id="rId4" Type="http://schemas.openxmlformats.org/officeDocument/2006/relationships/slideLayout" Target="../slideLayouts/slideLayout7.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6.wav"/><Relationship Id="rId7" Type="http://schemas.openxmlformats.org/officeDocument/2006/relationships/diagramLayout" Target="../diagrams/layout2.xml"/><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notesSlide" Target="../notesSlides/notesSlide6.xml"/><Relationship Id="rId10" Type="http://schemas.microsoft.com/office/2007/relationships/diagramDrawing" Target="../diagrams/drawing2.xml"/><Relationship Id="rId4" Type="http://schemas.openxmlformats.org/officeDocument/2006/relationships/slideLayout" Target="../slideLayouts/slideLayout7.xml"/><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2.png"/><Relationship Id="rId2" Type="http://schemas.microsoft.com/office/2007/relationships/media" Target="../media/media8.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1331913" y="2133600"/>
            <a:ext cx="6840537"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sz="4800" b="1" dirty="0">
                <a:solidFill>
                  <a:srgbClr val="000066"/>
                </a:solidFill>
                <a:latin typeface="Calibri" pitchFamily="34" charset="0"/>
              </a:rPr>
              <a:t>LA QUALITE APPLIQUEE </a:t>
            </a:r>
            <a:r>
              <a:rPr lang="fr-FR" altLang="fr-FR" sz="4800" b="1" dirty="0" smtClean="0">
                <a:solidFill>
                  <a:srgbClr val="000066"/>
                </a:solidFill>
                <a:latin typeface="Calibri" pitchFamily="34" charset="0"/>
              </a:rPr>
              <a:t>A LA BIOLOGIE DELOCALISEE</a:t>
            </a:r>
          </a:p>
          <a:p>
            <a:pPr algn="ctr" eaLnBrk="1" hangingPunct="1"/>
            <a:r>
              <a:rPr lang="fr-FR" altLang="fr-FR" sz="4800" b="1" dirty="0" smtClean="0">
                <a:solidFill>
                  <a:srgbClr val="000066"/>
                </a:solidFill>
                <a:latin typeface="Calibri" pitchFamily="34" charset="0"/>
              </a:rPr>
              <a:t>(Normes 15189 et 22870)</a:t>
            </a:r>
            <a:endParaRPr lang="fr-FR" altLang="fr-FR" sz="4800" b="1" dirty="0">
              <a:solidFill>
                <a:srgbClr val="000066"/>
              </a:solidFill>
              <a:latin typeface="Calibri" pitchFamily="34" charset="0"/>
            </a:endParaRPr>
          </a:p>
          <a:p>
            <a:pPr algn="ctr" eaLnBrk="1" hangingPunct="1"/>
            <a:endParaRPr lang="fr-FR" altLang="fr-FR" sz="3600" b="1" dirty="0">
              <a:solidFill>
                <a:srgbClr val="CC3300"/>
              </a:solidFill>
              <a:latin typeface="Calibri" pitchFamily="34" charset="0"/>
            </a:endParaRPr>
          </a:p>
        </p:txBody>
      </p:sp>
      <p:grpSp>
        <p:nvGrpSpPr>
          <p:cNvPr id="2051" name="Group 59"/>
          <p:cNvGrpSpPr>
            <a:grpSpLocks/>
          </p:cNvGrpSpPr>
          <p:nvPr/>
        </p:nvGrpSpPr>
        <p:grpSpPr bwMode="auto">
          <a:xfrm>
            <a:off x="684213" y="0"/>
            <a:ext cx="8137525" cy="1416050"/>
            <a:chOff x="476" y="0"/>
            <a:chExt cx="5126" cy="892"/>
          </a:xfrm>
        </p:grpSpPr>
        <p:pic>
          <p:nvPicPr>
            <p:cNvPr id="2052" name="Image 5" descr="logo-comite-qualit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 y="0"/>
              <a:ext cx="4092"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8"/>
            <p:cNvSpPr>
              <a:spLocks noChangeArrowheads="1"/>
            </p:cNvSpPr>
            <p:nvPr/>
          </p:nvSpPr>
          <p:spPr bwMode="auto">
            <a:xfrm>
              <a:off x="476" y="391"/>
              <a:ext cx="5126" cy="4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212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73"/>
    </mc:Choice>
    <mc:Fallback xmlns="">
      <p:transition spd="slow" advTm="11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ZoneTexte 2"/>
          <p:cNvSpPr txBox="1"/>
          <p:nvPr/>
        </p:nvSpPr>
        <p:spPr bwMode="auto">
          <a:xfrm>
            <a:off x="1187450" y="5084763"/>
            <a:ext cx="6911975" cy="427037"/>
          </a:xfrm>
          <a:prstGeom prst="rect">
            <a:avLst/>
          </a:prstGeom>
          <a:solidFill>
            <a:srgbClr val="FFFFFF"/>
          </a:solidFill>
          <a:ln w="9525">
            <a:noFill/>
            <a:miter lim="800000"/>
            <a:headEnd/>
            <a:tailEnd/>
          </a:ln>
        </p:spPr>
        <p:txBody>
          <a:bodyPr tIns="0" bIns="0">
            <a:spAutoFit/>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Calibri" pitchFamily="34" charset="0"/>
                <a:ea typeface="MS PGothic" pitchFamily="34" charset="-128"/>
              </a:defRPr>
            </a:lvl9pPr>
          </a:lstStyle>
          <a:p>
            <a:pPr algn="ctr">
              <a:spcAft>
                <a:spcPts val="1000"/>
              </a:spcAft>
              <a:defRPr/>
            </a:pPr>
            <a:r>
              <a:rPr lang="fr-FR" altLang="fr-FR" sz="2800" b="1" dirty="0" smtClean="0">
                <a:solidFill>
                  <a:srgbClr val="30639C"/>
                </a:solidFill>
                <a:effectLst>
                  <a:outerShdw blurRad="38100" dist="38100" dir="2700000" algn="tl">
                    <a:srgbClr val="C0C0C0"/>
                  </a:outerShdw>
                </a:effectLst>
              </a:rPr>
              <a:t>DEMARCHE PARTICIPATIVE ET PLANIFIEE </a:t>
            </a:r>
          </a:p>
        </p:txBody>
      </p:sp>
      <p:sp>
        <p:nvSpPr>
          <p:cNvPr id="5"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Objectifs</a:t>
            </a:r>
            <a:endParaRPr lang="fr-FR" altLang="fr-FR" dirty="0">
              <a:solidFill>
                <a:schemeClr val="accent1">
                  <a:lumMod val="75000"/>
                </a:schemeClr>
              </a:solidFill>
            </a:endParaRPr>
          </a:p>
        </p:txBody>
      </p:sp>
      <p:graphicFrame>
        <p:nvGraphicFramePr>
          <p:cNvPr id="2" name="Diagramme 1"/>
          <p:cNvGraphicFramePr/>
          <p:nvPr>
            <p:extLst>
              <p:ext uri="{D42A27DB-BD31-4B8C-83A1-F6EECF244321}">
                <p14:modId xmlns:p14="http://schemas.microsoft.com/office/powerpoint/2010/main" val="3552144088"/>
              </p:ext>
            </p:extLst>
          </p:nvPr>
        </p:nvGraphicFramePr>
        <p:xfrm>
          <a:off x="1595437" y="764704"/>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cSld>
  <p:clrMapOvr>
    <a:masterClrMapping/>
  </p:clrMapOvr>
  <p:transition advTm="28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graphicEl>
                                              <a:dgm id="{AD4A630A-4C42-48EB-AA23-C5323B913CFA}"/>
                                            </p:graphicEl>
                                          </p:spTgt>
                                        </p:tgtEl>
                                        <p:attrNameLst>
                                          <p:attrName>style.visibility</p:attrName>
                                        </p:attrNameLst>
                                      </p:cBhvr>
                                      <p:to>
                                        <p:strVal val="visible"/>
                                      </p:to>
                                    </p:set>
                                    <p:animEffect transition="in" filter="fade">
                                      <p:cBhvr>
                                        <p:cTn id="11" dur="500"/>
                                        <p:tgtEl>
                                          <p:spTgt spid="2">
                                            <p:graphicEl>
                                              <a:dgm id="{AD4A630A-4C42-48EB-AA23-C5323B913CF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graphicEl>
                                              <a:dgm id="{6519C38A-274C-4790-864E-2BC7C9613159}"/>
                                            </p:graphicEl>
                                          </p:spTgt>
                                        </p:tgtEl>
                                        <p:attrNameLst>
                                          <p:attrName>style.visibility</p:attrName>
                                        </p:attrNameLst>
                                      </p:cBhvr>
                                      <p:to>
                                        <p:strVal val="visible"/>
                                      </p:to>
                                    </p:set>
                                    <p:animEffect transition="in" filter="fade">
                                      <p:cBhvr>
                                        <p:cTn id="16" dur="500"/>
                                        <p:tgtEl>
                                          <p:spTgt spid="2">
                                            <p:graphicEl>
                                              <a:dgm id="{6519C38A-274C-4790-864E-2BC7C9613159}"/>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graphicEl>
                                              <a:dgm id="{7A33A42D-F043-4A90-8AEB-CC29FE55AF7E}"/>
                                            </p:graphicEl>
                                          </p:spTgt>
                                        </p:tgtEl>
                                        <p:attrNameLst>
                                          <p:attrName>style.visibility</p:attrName>
                                        </p:attrNameLst>
                                      </p:cBhvr>
                                      <p:to>
                                        <p:strVal val="visible"/>
                                      </p:to>
                                    </p:set>
                                    <p:animEffect transition="in" filter="fade">
                                      <p:cBhvr>
                                        <p:cTn id="21" dur="500"/>
                                        <p:tgtEl>
                                          <p:spTgt spid="2">
                                            <p:graphicEl>
                                              <a:dgm id="{7A33A42D-F043-4A90-8AEB-CC29FE55AF7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graphicEl>
                                              <a:dgm id="{AD9CB8DA-B9F7-487A-B2FD-3716B623515E}"/>
                                            </p:graphicEl>
                                          </p:spTgt>
                                        </p:tgtEl>
                                        <p:attrNameLst>
                                          <p:attrName>style.visibility</p:attrName>
                                        </p:attrNameLst>
                                      </p:cBhvr>
                                      <p:to>
                                        <p:strVal val="visible"/>
                                      </p:to>
                                    </p:set>
                                    <p:animEffect transition="in" filter="fade">
                                      <p:cBhvr>
                                        <p:cTn id="26" dur="500"/>
                                        <p:tgtEl>
                                          <p:spTgt spid="2">
                                            <p:graphicEl>
                                              <a:dgm id="{AD9CB8DA-B9F7-487A-B2FD-3716B623515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3" grpId="0" animBg="1"/>
      <p:bldGraphic spid="2"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Espace réservé du contenu 1"/>
          <p:cNvGraphicFramePr>
            <a:graphicFrameLocks noGrp="1"/>
          </p:cNvGraphicFramePr>
          <p:nvPr>
            <p:ph idx="4294967295"/>
            <p:extLst>
              <p:ext uri="{D42A27DB-BD31-4B8C-83A1-F6EECF244321}">
                <p14:modId xmlns:p14="http://schemas.microsoft.com/office/powerpoint/2010/main" val="3993505028"/>
              </p:ext>
            </p:extLst>
          </p:nvPr>
        </p:nvGraphicFramePr>
        <p:xfrm>
          <a:off x="539552" y="836712"/>
          <a:ext cx="4464496" cy="2520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66599" name="Text Box 7"/>
          <p:cNvSpPr txBox="1">
            <a:spLocks noChangeArrowheads="1"/>
          </p:cNvSpPr>
          <p:nvPr/>
        </p:nvSpPr>
        <p:spPr bwMode="auto">
          <a:xfrm>
            <a:off x="6227763" y="2565400"/>
            <a:ext cx="2160587"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Calibri" pitchFamily="34" charset="0"/>
                <a:ea typeface="MS PGothic" pitchFamily="34" charset="-128"/>
              </a:defRPr>
            </a:lvl9pPr>
          </a:lstStyle>
          <a:p>
            <a:pPr eaLnBrk="1" hangingPunct="1">
              <a:defRPr/>
            </a:pPr>
            <a:r>
              <a:rPr lang="fr-FR" altLang="fr-FR" sz="3200" b="1" dirty="0" smtClean="0">
                <a:solidFill>
                  <a:srgbClr val="FF0000"/>
                </a:solidFill>
              </a:rPr>
              <a:t>Q</a:t>
            </a:r>
            <a:r>
              <a:rPr lang="fr-FR" altLang="fr-FR" sz="3200" b="1" dirty="0" smtClean="0">
                <a:solidFill>
                  <a:schemeClr val="accent1"/>
                </a:solidFill>
              </a:rPr>
              <a:t>ui ?</a:t>
            </a:r>
          </a:p>
          <a:p>
            <a:pPr eaLnBrk="1" hangingPunct="1">
              <a:defRPr/>
            </a:pPr>
            <a:r>
              <a:rPr lang="fr-FR" altLang="fr-FR" sz="3200" b="1" dirty="0" smtClean="0">
                <a:solidFill>
                  <a:srgbClr val="FF0000"/>
                </a:solidFill>
              </a:rPr>
              <a:t>Q</a:t>
            </a:r>
            <a:r>
              <a:rPr lang="fr-FR" altLang="fr-FR" sz="3200" b="1" dirty="0" smtClean="0">
                <a:solidFill>
                  <a:schemeClr val="accent1"/>
                </a:solidFill>
              </a:rPr>
              <a:t>uoi ?</a:t>
            </a:r>
          </a:p>
          <a:p>
            <a:pPr eaLnBrk="1" hangingPunct="1">
              <a:defRPr/>
            </a:pPr>
            <a:r>
              <a:rPr lang="fr-FR" altLang="fr-FR" sz="3200" b="1" dirty="0" smtClean="0">
                <a:solidFill>
                  <a:srgbClr val="FF0000"/>
                </a:solidFill>
              </a:rPr>
              <a:t>O</a:t>
            </a:r>
            <a:r>
              <a:rPr lang="fr-FR" altLang="fr-FR" sz="3200" b="1" dirty="0" smtClean="0">
                <a:solidFill>
                  <a:schemeClr val="accent1"/>
                </a:solidFill>
              </a:rPr>
              <a:t>ù ?</a:t>
            </a:r>
          </a:p>
          <a:p>
            <a:pPr eaLnBrk="1" hangingPunct="1">
              <a:defRPr/>
            </a:pPr>
            <a:r>
              <a:rPr lang="fr-FR" altLang="fr-FR" sz="3200" b="1" dirty="0" smtClean="0">
                <a:solidFill>
                  <a:srgbClr val="FF0000"/>
                </a:solidFill>
              </a:rPr>
              <a:t>Q</a:t>
            </a:r>
            <a:r>
              <a:rPr lang="fr-FR" altLang="fr-FR" sz="3200" b="1" dirty="0" smtClean="0">
                <a:solidFill>
                  <a:schemeClr val="accent1"/>
                </a:solidFill>
              </a:rPr>
              <a:t>uand ?</a:t>
            </a:r>
          </a:p>
          <a:p>
            <a:pPr eaLnBrk="1" hangingPunct="1">
              <a:defRPr/>
            </a:pPr>
            <a:r>
              <a:rPr lang="fr-FR" altLang="fr-FR" sz="3200" b="1" dirty="0" smtClean="0">
                <a:solidFill>
                  <a:srgbClr val="FF0000"/>
                </a:solidFill>
              </a:rPr>
              <a:t>C</a:t>
            </a:r>
            <a:r>
              <a:rPr lang="fr-FR" altLang="fr-FR" sz="3200" b="1" dirty="0" smtClean="0">
                <a:solidFill>
                  <a:schemeClr val="accent1"/>
                </a:solidFill>
              </a:rPr>
              <a:t>omment ?</a:t>
            </a:r>
          </a:p>
          <a:p>
            <a:pPr eaLnBrk="1" hangingPunct="1">
              <a:defRPr/>
            </a:pPr>
            <a:r>
              <a:rPr lang="fr-FR" altLang="fr-FR" sz="3200" b="1" dirty="0" smtClean="0">
                <a:solidFill>
                  <a:srgbClr val="FF0000"/>
                </a:solidFill>
              </a:rPr>
              <a:t>P</a:t>
            </a:r>
            <a:r>
              <a:rPr lang="fr-FR" altLang="fr-FR" sz="3200" b="1" dirty="0" smtClean="0">
                <a:solidFill>
                  <a:schemeClr val="accent1"/>
                </a:solidFill>
              </a:rPr>
              <a:t>ourquoi ?</a:t>
            </a:r>
          </a:p>
        </p:txBody>
      </p:sp>
      <p:grpSp>
        <p:nvGrpSpPr>
          <p:cNvPr id="3" name="Grouper 2"/>
          <p:cNvGrpSpPr>
            <a:grpSpLocks/>
          </p:cNvGrpSpPr>
          <p:nvPr/>
        </p:nvGrpSpPr>
        <p:grpSpPr bwMode="auto">
          <a:xfrm>
            <a:off x="1331913" y="4581525"/>
            <a:ext cx="2081212" cy="496888"/>
            <a:chOff x="1331640" y="4581128"/>
            <a:chExt cx="2080973" cy="496797"/>
          </a:xfrm>
        </p:grpSpPr>
        <p:pic>
          <p:nvPicPr>
            <p:cNvPr id="19462" name="Image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15816" y="4581128"/>
              <a:ext cx="496797" cy="49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1"/>
            <p:cNvSpPr>
              <a:spLocks noChangeArrowheads="1"/>
            </p:cNvSpPr>
            <p:nvPr/>
          </p:nvSpPr>
          <p:spPr bwMode="auto">
            <a:xfrm>
              <a:off x="1331640" y="4581128"/>
              <a:ext cx="1431638" cy="46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000">
                  <a:solidFill>
                    <a:schemeClr val="tx1"/>
                  </a:solidFill>
                  <a:latin typeface="Arial" pitchFamily="34" charset="0"/>
                </a:defRPr>
              </a:lvl1pPr>
              <a:lvl2pPr marL="7620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lvl="1" eaLnBrk="1" hangingPunct="1">
                <a:buClr>
                  <a:srgbClr val="2D2D8A"/>
                </a:buClr>
              </a:pPr>
              <a:r>
                <a:rPr lang="fr-FR" altLang="ja-JP" sz="2400" b="1" dirty="0">
                  <a:solidFill>
                    <a:srgbClr val="FF0000"/>
                  </a:solidFill>
                  <a:latin typeface="Calibri" pitchFamily="34" charset="0"/>
                  <a:ea typeface="ＭＳ Ｐゴシック" pitchFamily="34" charset="-128"/>
                </a:rPr>
                <a:t>QQOQCP</a:t>
              </a:r>
            </a:p>
          </p:txBody>
        </p:sp>
      </p:grpSp>
      <p:sp>
        <p:nvSpPr>
          <p:cNvPr id="8"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Principes</a:t>
            </a:r>
            <a:endParaRPr lang="fr-FR" altLang="fr-FR" dirty="0">
              <a:solidFill>
                <a:schemeClr val="accent1">
                  <a:lumMod val="75000"/>
                </a:schemeClr>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cSld>
  <p:clrMapOvr>
    <a:masterClrMapping/>
  </p:clrMapOvr>
  <p:transition advTm="405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6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665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611188" y="1630363"/>
            <a:ext cx="77136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sz="2400" b="1" dirty="0">
                <a:solidFill>
                  <a:srgbClr val="C00000"/>
                </a:solidFill>
                <a:latin typeface="Tahoma" pitchFamily="34" charset="0"/>
              </a:rPr>
              <a:t>Objectifs</a:t>
            </a:r>
          </a:p>
          <a:p>
            <a:pPr eaLnBrk="1" hangingPunct="1"/>
            <a:endParaRPr lang="fr-FR" altLang="fr-FR" sz="2400" dirty="0">
              <a:solidFill>
                <a:srgbClr val="002060"/>
              </a:solidFill>
              <a:latin typeface="Tahoma" pitchFamily="34" charset="0"/>
            </a:endParaRPr>
          </a:p>
          <a:p>
            <a:pPr marL="342900" indent="-342900" algn="just" eaLnBrk="1" hangingPunct="1">
              <a:buFont typeface="Wingdings" panose="05000000000000000000" pitchFamily="2" charset="2"/>
              <a:buChar char="ü"/>
            </a:pPr>
            <a:r>
              <a:rPr lang="fr-FR" altLang="fr-FR" sz="2400" dirty="0">
                <a:solidFill>
                  <a:schemeClr val="accent1"/>
                </a:solidFill>
                <a:latin typeface="Tahoma" pitchFamily="34" charset="0"/>
              </a:rPr>
              <a:t>Eviter l’existence de documents non gérés (notes personnelles, </a:t>
            </a:r>
            <a:r>
              <a:rPr lang="fr-FR" altLang="fr-FR" sz="2400" dirty="0" smtClean="0">
                <a:solidFill>
                  <a:schemeClr val="accent1"/>
                </a:solidFill>
                <a:latin typeface="Tahoma" pitchFamily="34" charset="0"/>
              </a:rPr>
              <a:t>post-it</a:t>
            </a:r>
            <a:r>
              <a:rPr lang="fr-FR" altLang="fr-FR" sz="2400" dirty="0">
                <a:solidFill>
                  <a:schemeClr val="accent1"/>
                </a:solidFill>
                <a:latin typeface="Tahoma" pitchFamily="34" charset="0"/>
              </a:rPr>
              <a:t>, affichage….) =&gt; source de non conformité car non validés, non </a:t>
            </a:r>
            <a:r>
              <a:rPr lang="fr-FR" altLang="fr-FR" sz="2400" dirty="0" smtClean="0">
                <a:solidFill>
                  <a:schemeClr val="accent1"/>
                </a:solidFill>
                <a:latin typeface="Tahoma" pitchFamily="34" charset="0"/>
              </a:rPr>
              <a:t>autorisés</a:t>
            </a:r>
            <a:endParaRPr lang="fr-FR" altLang="fr-FR" sz="2400" dirty="0">
              <a:solidFill>
                <a:schemeClr val="accent1"/>
              </a:solidFill>
              <a:latin typeface="Tahoma" pitchFamily="34" charset="0"/>
            </a:endParaRPr>
          </a:p>
          <a:p>
            <a:pPr eaLnBrk="1" hangingPunct="1">
              <a:buFontTx/>
              <a:buBlip>
                <a:blip r:embed="rId5"/>
              </a:buBlip>
            </a:pPr>
            <a:endParaRPr lang="fr-FR" altLang="fr-FR" sz="2400" dirty="0">
              <a:solidFill>
                <a:schemeClr val="accent1"/>
              </a:solidFill>
              <a:latin typeface="Tahoma" pitchFamily="34" charset="0"/>
            </a:endParaRPr>
          </a:p>
          <a:p>
            <a:pPr eaLnBrk="1" hangingPunct="1">
              <a:buFontTx/>
              <a:buBlip>
                <a:blip r:embed="rId5"/>
              </a:buBlip>
            </a:pPr>
            <a:endParaRPr lang="fr-FR" altLang="fr-FR" sz="2400" dirty="0">
              <a:solidFill>
                <a:schemeClr val="accent1"/>
              </a:solidFill>
              <a:latin typeface="Tahoma" pitchFamily="34" charset="0"/>
            </a:endParaRPr>
          </a:p>
          <a:p>
            <a:pPr marL="342900" indent="-342900" algn="just" eaLnBrk="1" hangingPunct="1">
              <a:buFont typeface="Wingdings" panose="05000000000000000000" pitchFamily="2" charset="2"/>
              <a:buChar char="ü"/>
            </a:pPr>
            <a:r>
              <a:rPr lang="fr-FR" altLang="fr-FR" sz="2400" dirty="0">
                <a:solidFill>
                  <a:schemeClr val="accent1"/>
                </a:solidFill>
                <a:latin typeface="Tahoma" pitchFamily="34" charset="0"/>
              </a:rPr>
              <a:t>Définir le recueil de données et la conservation des enregistrements qualité et </a:t>
            </a:r>
            <a:r>
              <a:rPr lang="fr-FR" altLang="fr-FR" sz="2400" dirty="0" smtClean="0">
                <a:solidFill>
                  <a:schemeClr val="accent1"/>
                </a:solidFill>
                <a:latin typeface="Tahoma" pitchFamily="34" charset="0"/>
              </a:rPr>
              <a:t>techniques</a:t>
            </a:r>
            <a:endParaRPr lang="fr-FR" altLang="fr-FR" sz="2400" dirty="0">
              <a:solidFill>
                <a:schemeClr val="accent1"/>
              </a:solidFill>
              <a:latin typeface="Tahoma" pitchFamily="34" charset="0"/>
            </a:endParaRPr>
          </a:p>
          <a:p>
            <a:pPr algn="ctr" eaLnBrk="1" hangingPunct="1"/>
            <a:endParaRPr lang="fr-FR" altLang="fr-FR" sz="2400" dirty="0">
              <a:solidFill>
                <a:srgbClr val="002060"/>
              </a:solidFill>
              <a:latin typeface="Tahoma" pitchFamily="34" charset="0"/>
            </a:endParaRPr>
          </a:p>
        </p:txBody>
      </p:sp>
      <p:sp>
        <p:nvSpPr>
          <p:cNvPr id="4"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Maitrise des documents</a:t>
            </a:r>
            <a:endParaRPr lang="fr-FR" altLang="fr-FR" dirty="0">
              <a:solidFill>
                <a:schemeClr val="accent1">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93"/>
    </mc:Choice>
    <mc:Fallback xmlns="">
      <p:transition spd="slow" advTm="28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07504" y="1350640"/>
            <a:ext cx="5562600" cy="2438400"/>
          </a:xfrm>
          <a:prstGeom prst="rect">
            <a:avLst/>
          </a:prstGeom>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endParaRPr lang="fr-FR" altLang="fr-FR" sz="2400">
              <a:latin typeface="Tahoma" pitchFamily="34" charset="0"/>
              <a:ea typeface="ＭＳ Ｐゴシック" pitchFamily="34" charset="-128"/>
            </a:endParaRPr>
          </a:p>
        </p:txBody>
      </p:sp>
      <p:sp>
        <p:nvSpPr>
          <p:cNvPr id="20484" name="Rectangle 4"/>
          <p:cNvSpPr>
            <a:spLocks noChangeArrowheads="1"/>
          </p:cNvSpPr>
          <p:nvPr/>
        </p:nvSpPr>
        <p:spPr bwMode="auto">
          <a:xfrm>
            <a:off x="107504" y="3789040"/>
            <a:ext cx="4320480" cy="1544960"/>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endParaRPr lang="fr-FR" altLang="fr-FR" sz="3200">
              <a:latin typeface="Calibri" pitchFamily="34" charset="0"/>
              <a:ea typeface="ＭＳ Ｐゴシック" pitchFamily="34" charset="-128"/>
            </a:endParaRPr>
          </a:p>
        </p:txBody>
      </p:sp>
      <p:sp>
        <p:nvSpPr>
          <p:cNvPr id="20493" name="Text Box 14"/>
          <p:cNvSpPr txBox="1">
            <a:spLocks noChangeArrowheads="1"/>
          </p:cNvSpPr>
          <p:nvPr/>
        </p:nvSpPr>
        <p:spPr bwMode="auto">
          <a:xfrm>
            <a:off x="179388" y="2349500"/>
            <a:ext cx="18388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b="1" dirty="0">
                <a:solidFill>
                  <a:schemeClr val="accent4"/>
                </a:solidFill>
                <a:latin typeface="Calibri" pitchFamily="34" charset="0"/>
                <a:ea typeface="ＭＳ Ｐゴシック" pitchFamily="34" charset="-128"/>
              </a:rPr>
              <a:t>Savoir faire</a:t>
            </a:r>
          </a:p>
          <a:p>
            <a:pPr eaLnBrk="1" hangingPunct="1"/>
            <a:r>
              <a:rPr lang="fr-FR" altLang="fr-FR" b="1" dirty="0">
                <a:solidFill>
                  <a:schemeClr val="accent4"/>
                </a:solidFill>
                <a:latin typeface="Calibri" pitchFamily="34" charset="0"/>
                <a:ea typeface="ＭＳ Ｐゴシック" pitchFamily="34" charset="-128"/>
              </a:rPr>
              <a:t>organisationnel</a:t>
            </a:r>
          </a:p>
        </p:txBody>
      </p:sp>
      <p:sp>
        <p:nvSpPr>
          <p:cNvPr id="20494" name="Text Box 15"/>
          <p:cNvSpPr txBox="1">
            <a:spLocks noChangeArrowheads="1"/>
          </p:cNvSpPr>
          <p:nvPr/>
        </p:nvSpPr>
        <p:spPr bwMode="auto">
          <a:xfrm>
            <a:off x="107950" y="4241800"/>
            <a:ext cx="15568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b="1" dirty="0">
                <a:solidFill>
                  <a:schemeClr val="accent1"/>
                </a:solidFill>
                <a:latin typeface="Calibri" pitchFamily="34" charset="0"/>
                <a:ea typeface="ＭＳ Ｐゴシック" pitchFamily="34" charset="-128"/>
              </a:rPr>
              <a:t>Savoir faire </a:t>
            </a:r>
          </a:p>
          <a:p>
            <a:pPr eaLnBrk="1" hangingPunct="1"/>
            <a:r>
              <a:rPr lang="fr-FR" altLang="fr-FR" b="1" dirty="0">
                <a:solidFill>
                  <a:schemeClr val="accent1"/>
                </a:solidFill>
                <a:latin typeface="Calibri" pitchFamily="34" charset="0"/>
                <a:ea typeface="ＭＳ Ｐゴシック" pitchFamily="34" charset="-128"/>
              </a:rPr>
              <a:t>opérationnel</a:t>
            </a:r>
          </a:p>
        </p:txBody>
      </p:sp>
      <p:sp>
        <p:nvSpPr>
          <p:cNvPr id="20495" name="Text Box 16"/>
          <p:cNvSpPr txBox="1">
            <a:spLocks noChangeArrowheads="1"/>
          </p:cNvSpPr>
          <p:nvPr/>
        </p:nvSpPr>
        <p:spPr bwMode="auto">
          <a:xfrm>
            <a:off x="107950" y="5301208"/>
            <a:ext cx="3311922" cy="923330"/>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800" b="1" dirty="0">
                <a:solidFill>
                  <a:schemeClr val="accent5"/>
                </a:solidFill>
                <a:latin typeface="Calibri" pitchFamily="34" charset="0"/>
                <a:ea typeface="ＭＳ Ｐゴシック" pitchFamily="34" charset="-128"/>
              </a:rPr>
              <a:t>Preuves tangibles du </a:t>
            </a:r>
          </a:p>
          <a:p>
            <a:pPr eaLnBrk="1" hangingPunct="1"/>
            <a:r>
              <a:rPr lang="fr-FR" altLang="fr-FR" sz="1800" b="1" dirty="0">
                <a:solidFill>
                  <a:schemeClr val="accent5"/>
                </a:solidFill>
                <a:latin typeface="Calibri" pitchFamily="34" charset="0"/>
                <a:ea typeface="ＭＳ Ｐゴシック" pitchFamily="34" charset="-128"/>
              </a:rPr>
              <a:t>fonctionnement du</a:t>
            </a:r>
          </a:p>
          <a:p>
            <a:pPr eaLnBrk="1" hangingPunct="1"/>
            <a:r>
              <a:rPr lang="fr-FR" altLang="fr-FR" sz="1800" b="1" dirty="0">
                <a:solidFill>
                  <a:schemeClr val="accent5"/>
                </a:solidFill>
                <a:latin typeface="Calibri" pitchFamily="34" charset="0"/>
                <a:ea typeface="ＭＳ Ｐゴシック" pitchFamily="34" charset="-128"/>
              </a:rPr>
              <a:t>système</a:t>
            </a:r>
          </a:p>
        </p:txBody>
      </p:sp>
      <p:sp>
        <p:nvSpPr>
          <p:cNvPr id="20496" name="Line 17"/>
          <p:cNvSpPr>
            <a:spLocks noChangeShapeType="1"/>
          </p:cNvSpPr>
          <p:nvPr/>
        </p:nvSpPr>
        <p:spPr bwMode="auto">
          <a:xfrm>
            <a:off x="152400" y="4038600"/>
            <a:ext cx="0"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fr-FR"/>
          </a:p>
        </p:txBody>
      </p:sp>
      <p:graphicFrame>
        <p:nvGraphicFramePr>
          <p:cNvPr id="2" name="Diagramme 1"/>
          <p:cNvGraphicFramePr/>
          <p:nvPr>
            <p:extLst>
              <p:ext uri="{D42A27DB-BD31-4B8C-83A1-F6EECF244321}">
                <p14:modId xmlns:p14="http://schemas.microsoft.com/office/powerpoint/2010/main" val="469517235"/>
              </p:ext>
            </p:extLst>
          </p:nvPr>
        </p:nvGraphicFramePr>
        <p:xfrm>
          <a:off x="2339752" y="1241996"/>
          <a:ext cx="6552728" cy="50826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Rectangle 13"/>
          <p:cNvSpPr>
            <a:spLocks noChangeArrowheads="1"/>
          </p:cNvSpPr>
          <p:nvPr/>
        </p:nvSpPr>
        <p:spPr bwMode="auto">
          <a:xfrm>
            <a:off x="217784" y="116632"/>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Pyramide documentaire</a:t>
            </a:r>
            <a:endParaRPr lang="fr-FR" altLang="fr-FR" dirty="0">
              <a:solidFill>
                <a:schemeClr val="accent1">
                  <a:lumMod val="75000"/>
                </a:schemeClr>
              </a:solidFill>
            </a:endParaRPr>
          </a:p>
        </p:txBody>
      </p:sp>
      <p:sp>
        <p:nvSpPr>
          <p:cNvPr id="5" name="Flèche vers le bas 4"/>
          <p:cNvSpPr/>
          <p:nvPr/>
        </p:nvSpPr>
        <p:spPr bwMode="auto">
          <a:xfrm>
            <a:off x="7088484" y="1131131"/>
            <a:ext cx="432048" cy="5315818"/>
          </a:xfrm>
          <a:prstGeom prst="down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13" name="Flèche vers le bas 12"/>
          <p:cNvSpPr/>
          <p:nvPr/>
        </p:nvSpPr>
        <p:spPr bwMode="auto">
          <a:xfrm rot="10800000">
            <a:off x="8100392" y="1131131"/>
            <a:ext cx="432048" cy="5315818"/>
          </a:xfrm>
          <a:prstGeom prst="downArrow">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6" name="Rectangle 5"/>
          <p:cNvSpPr/>
          <p:nvPr/>
        </p:nvSpPr>
        <p:spPr bwMode="auto">
          <a:xfrm>
            <a:off x="6372200" y="1350640"/>
            <a:ext cx="1440160" cy="738664"/>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1400" b="1" dirty="0" smtClean="0">
                <a:solidFill>
                  <a:schemeClr val="accent4"/>
                </a:solidFill>
                <a:latin typeface="Arial" pitchFamily="34" charset="0"/>
              </a:rPr>
              <a:t>Au quotidien : traçabilité prospective</a:t>
            </a:r>
            <a:endParaRPr kumimoji="0" lang="fr-FR" sz="1400" b="1" i="0" u="none" strike="noStrike" cap="none" normalizeH="0" baseline="0" dirty="0" smtClean="0">
              <a:ln>
                <a:noFill/>
              </a:ln>
              <a:solidFill>
                <a:schemeClr val="accent4"/>
              </a:solidFill>
              <a:effectLst/>
              <a:latin typeface="Arial" pitchFamily="34" charset="0"/>
            </a:endParaRPr>
          </a:p>
        </p:txBody>
      </p:sp>
      <p:sp>
        <p:nvSpPr>
          <p:cNvPr id="15" name="Rectangle 14"/>
          <p:cNvSpPr/>
          <p:nvPr/>
        </p:nvSpPr>
        <p:spPr bwMode="auto">
          <a:xfrm>
            <a:off x="7628481" y="5365904"/>
            <a:ext cx="1440160" cy="738664"/>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1400" b="1" dirty="0" smtClean="0">
                <a:solidFill>
                  <a:schemeClr val="accent5"/>
                </a:solidFill>
                <a:latin typeface="Arial" pitchFamily="34" charset="0"/>
              </a:rPr>
              <a:t>COFRAC/audit : traçabilité rétrospective</a:t>
            </a:r>
            <a:endParaRPr kumimoji="0" lang="fr-FR" sz="1400" b="1" i="0" u="none" strike="noStrike" cap="none" normalizeH="0" baseline="0" dirty="0" smtClean="0">
              <a:ln>
                <a:noFill/>
              </a:ln>
              <a:solidFill>
                <a:schemeClr val="accent5"/>
              </a:solidFill>
              <a:effectLst/>
              <a:latin typeface="Arial"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07"/>
    </mc:Choice>
    <mc:Fallback xmlns="">
      <p:transition spd="slow" advTm="4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23529" y="2107059"/>
            <a:ext cx="86794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2800" dirty="0">
                <a:solidFill>
                  <a:schemeClr val="accent1"/>
                </a:solidFill>
                <a:latin typeface="Calibri" pitchFamily="34" charset="0"/>
                <a:ea typeface="ＭＳ Ｐゴシック" pitchFamily="34" charset="-128"/>
              </a:rPr>
              <a:t>Pouvoir lier un patient / une analyse / </a:t>
            </a:r>
            <a:r>
              <a:rPr lang="fr-FR" altLang="fr-FR" sz="2800" dirty="0">
                <a:solidFill>
                  <a:srgbClr val="C00000"/>
                </a:solidFill>
                <a:latin typeface="Calibri" pitchFamily="34" charset="0"/>
                <a:ea typeface="ＭＳ Ｐゴシック" pitchFamily="34" charset="-128"/>
              </a:rPr>
              <a:t>un </a:t>
            </a:r>
            <a:r>
              <a:rPr lang="fr-FR" altLang="fr-FR" sz="2800" dirty="0" smtClean="0">
                <a:solidFill>
                  <a:srgbClr val="C00000"/>
                </a:solidFill>
                <a:latin typeface="Calibri" pitchFamily="34" charset="0"/>
                <a:ea typeface="ＭＳ Ｐゴシック" pitchFamily="34" charset="-128"/>
              </a:rPr>
              <a:t>opérateur </a:t>
            </a:r>
            <a:endParaRPr lang="fr-FR" altLang="fr-FR" sz="2800" dirty="0">
              <a:solidFill>
                <a:srgbClr val="C00000"/>
              </a:solidFill>
              <a:latin typeface="Calibri" pitchFamily="34" charset="0"/>
              <a:ea typeface="ＭＳ Ｐゴシック" pitchFamily="34" charset="-128"/>
            </a:endParaRPr>
          </a:p>
          <a:p>
            <a:pPr eaLnBrk="1" hangingPunct="1"/>
            <a:r>
              <a:rPr lang="fr-FR" altLang="fr-FR" sz="2800" dirty="0">
                <a:solidFill>
                  <a:srgbClr val="C00000"/>
                </a:solidFill>
                <a:latin typeface="Calibri" pitchFamily="34" charset="0"/>
                <a:ea typeface="ＭＳ Ｐゴシック" pitchFamily="34" charset="-128"/>
              </a:rPr>
              <a:t>(proscrire les identifiants génériques ou partagés)</a:t>
            </a:r>
            <a:r>
              <a:rPr lang="fr-FR" altLang="fr-FR" sz="2800" dirty="0">
                <a:solidFill>
                  <a:schemeClr val="accent1"/>
                </a:solidFill>
                <a:latin typeface="Calibri" pitchFamily="34" charset="0"/>
                <a:ea typeface="ＭＳ Ｐゴシック" pitchFamily="34" charset="-128"/>
              </a:rPr>
              <a:t> </a:t>
            </a:r>
          </a:p>
          <a:p>
            <a:pPr eaLnBrk="1" hangingPunct="1"/>
            <a:r>
              <a:rPr lang="fr-FR" altLang="fr-FR" sz="2800" dirty="0">
                <a:solidFill>
                  <a:schemeClr val="accent1"/>
                </a:solidFill>
                <a:latin typeface="Calibri" pitchFamily="34" charset="0"/>
                <a:ea typeface="ＭＳ Ｐゴシック" pitchFamily="34" charset="-128"/>
              </a:rPr>
              <a:t>/ un réactif / un équipement… </a:t>
            </a:r>
          </a:p>
        </p:txBody>
      </p:sp>
      <p:sp>
        <p:nvSpPr>
          <p:cNvPr id="21507" name="Text Box 3"/>
          <p:cNvSpPr txBox="1">
            <a:spLocks noChangeArrowheads="1"/>
          </p:cNvSpPr>
          <p:nvPr/>
        </p:nvSpPr>
        <p:spPr bwMode="auto">
          <a:xfrm>
            <a:off x="217783" y="765175"/>
            <a:ext cx="8785225" cy="954107"/>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2800" dirty="0">
                <a:solidFill>
                  <a:schemeClr val="bg1"/>
                </a:solidFill>
                <a:latin typeface="Calibri" pitchFamily="34" charset="0"/>
                <a:ea typeface="ＭＳ Ｐゴシック" pitchFamily="34" charset="-128"/>
              </a:rPr>
              <a:t>Traçabilité rétrospective </a:t>
            </a:r>
          </a:p>
          <a:p>
            <a:pPr eaLnBrk="1" hangingPunct="1">
              <a:buFont typeface="Symbol" pitchFamily="18" charset="2"/>
              <a:buNone/>
            </a:pPr>
            <a:r>
              <a:rPr lang="fr-FR" altLang="fr-FR" sz="2800" dirty="0" smtClean="0">
                <a:solidFill>
                  <a:schemeClr val="bg1"/>
                </a:solidFill>
                <a:latin typeface="Calibri" pitchFamily="34" charset="0"/>
                <a:ea typeface="ＭＳ Ｐゴシック" pitchFamily="34" charset="-128"/>
                <a:sym typeface="Wingdings" panose="05000000000000000000" pitchFamily="2" charset="2"/>
              </a:rPr>
              <a:t> </a:t>
            </a:r>
            <a:r>
              <a:rPr lang="fr-FR" altLang="fr-FR" sz="2800" dirty="0">
                <a:solidFill>
                  <a:schemeClr val="bg1"/>
                </a:solidFill>
                <a:latin typeface="Calibri" pitchFamily="34" charset="0"/>
                <a:ea typeface="ＭＳ Ｐゴシック" pitchFamily="34" charset="-128"/>
                <a:sym typeface="Wingdings" panose="05000000000000000000" pitchFamily="2" charset="2"/>
              </a:rPr>
              <a:t>P</a:t>
            </a:r>
            <a:r>
              <a:rPr lang="fr-FR" altLang="fr-FR" sz="2800" dirty="0" smtClean="0">
                <a:solidFill>
                  <a:schemeClr val="bg1"/>
                </a:solidFill>
                <a:latin typeface="Calibri" pitchFamily="34" charset="0"/>
                <a:ea typeface="ＭＳ Ｐゴシック" pitchFamily="34" charset="-128"/>
              </a:rPr>
              <a:t>rouver </a:t>
            </a:r>
            <a:r>
              <a:rPr lang="fr-FR" altLang="fr-FR" sz="2800" dirty="0">
                <a:solidFill>
                  <a:schemeClr val="bg1"/>
                </a:solidFill>
                <a:latin typeface="Calibri" pitchFamily="34" charset="0"/>
                <a:ea typeface="ＭＳ Ｐゴシック" pitchFamily="34" charset="-128"/>
              </a:rPr>
              <a:t>la réalisation effective des opérations </a:t>
            </a:r>
          </a:p>
        </p:txBody>
      </p:sp>
      <p:sp>
        <p:nvSpPr>
          <p:cNvPr id="21509" name="Text Box 4"/>
          <p:cNvSpPr txBox="1">
            <a:spLocks noChangeArrowheads="1"/>
          </p:cNvSpPr>
          <p:nvPr/>
        </p:nvSpPr>
        <p:spPr bwMode="auto">
          <a:xfrm>
            <a:off x="684213" y="3789363"/>
            <a:ext cx="771366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2800" dirty="0">
              <a:solidFill>
                <a:schemeClr val="accent5"/>
              </a:solidFill>
              <a:latin typeface="Calibri" pitchFamily="34" charset="0"/>
              <a:ea typeface="ＭＳ Ｐゴシック" pitchFamily="34" charset="-128"/>
            </a:endParaRPr>
          </a:p>
          <a:p>
            <a:pPr algn="ctr" eaLnBrk="1" hangingPunct="1">
              <a:buFont typeface="Symbol" pitchFamily="18" charset="2"/>
              <a:buNone/>
            </a:pPr>
            <a:r>
              <a:rPr lang="fr-FR" altLang="fr-FR" sz="2800" b="1" dirty="0">
                <a:solidFill>
                  <a:schemeClr val="accent5"/>
                </a:solidFill>
                <a:latin typeface="Calibri" pitchFamily="34" charset="0"/>
                <a:ea typeface="ＭＳ Ｐゴシック" pitchFamily="34" charset="-128"/>
              </a:rPr>
              <a:t>ENREGISTREMENT QUALITE ET TECHNIQUE</a:t>
            </a:r>
          </a:p>
          <a:p>
            <a:pPr algn="ctr" eaLnBrk="1" hangingPunct="1">
              <a:buFont typeface="Symbol" pitchFamily="18" charset="2"/>
              <a:buNone/>
            </a:pPr>
            <a:r>
              <a:rPr lang="fr-FR" altLang="fr-FR" sz="2800" b="1" dirty="0">
                <a:solidFill>
                  <a:schemeClr val="accent5"/>
                </a:solidFill>
                <a:latin typeface="Calibri" pitchFamily="34" charset="0"/>
                <a:ea typeface="ＭＳ Ｐゴシック" pitchFamily="34" charset="-128"/>
              </a:rPr>
              <a:t>A CONSERVER AU MOINS 24 mois</a:t>
            </a:r>
          </a:p>
        </p:txBody>
      </p:sp>
      <p:sp>
        <p:nvSpPr>
          <p:cNvPr id="29702" name="Rectangle 6"/>
          <p:cNvSpPr>
            <a:spLocks noChangeArrowheads="1"/>
          </p:cNvSpPr>
          <p:nvPr/>
        </p:nvSpPr>
        <p:spPr bwMode="auto">
          <a:xfrm>
            <a:off x="1592613" y="5373688"/>
            <a:ext cx="643577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622300" indent="-622300"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Calibri" pitchFamily="34" charset="0"/>
                <a:ea typeface="MS PGothic" pitchFamily="34" charset="-128"/>
              </a:defRPr>
            </a:lvl9pPr>
          </a:lstStyle>
          <a:p>
            <a:pPr marL="0" indent="0" eaLnBrk="1" hangingPunct="1">
              <a:buSzPct val="150000"/>
              <a:defRPr/>
            </a:pPr>
            <a:r>
              <a:rPr lang="fr-FR" altLang="fr-FR" sz="2800" dirty="0" smtClean="0">
                <a:solidFill>
                  <a:srgbClr val="C00000"/>
                </a:solidFill>
              </a:rPr>
              <a:t>Proscrire l’</a:t>
            </a:r>
            <a:r>
              <a:rPr lang="fr-FR" altLang="ja-JP" sz="2800" dirty="0" smtClean="0">
                <a:solidFill>
                  <a:srgbClr val="C00000"/>
                </a:solidFill>
              </a:rPr>
              <a:t>utilisation de crayon à papier et du </a:t>
            </a:r>
            <a:r>
              <a:rPr lang="fr-FR" altLang="ja-JP" sz="2800" dirty="0" err="1" smtClean="0">
                <a:solidFill>
                  <a:srgbClr val="C00000"/>
                </a:solidFill>
              </a:rPr>
              <a:t>blanco</a:t>
            </a:r>
            <a:endParaRPr lang="fr-FR" altLang="fr-FR" sz="2800" dirty="0" smtClean="0">
              <a:solidFill>
                <a:srgbClr val="C00000"/>
              </a:solidFill>
            </a:endParaRPr>
          </a:p>
        </p:txBody>
      </p:sp>
      <p:sp>
        <p:nvSpPr>
          <p:cNvPr id="7"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Traçabilité</a:t>
            </a:r>
            <a:endParaRPr lang="fr-FR" altLang="fr-FR" dirty="0">
              <a:solidFill>
                <a:schemeClr val="accent1">
                  <a:lumMod val="75000"/>
                </a:schemeClr>
              </a:solidFill>
            </a:endParaRPr>
          </a:p>
        </p:txBody>
      </p:sp>
      <p:pic>
        <p:nvPicPr>
          <p:cNvPr id="21512" name="Picture 8" descr="Image associé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6603" y="5458152"/>
            <a:ext cx="506010" cy="43875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185"/>
    </mc:Choice>
    <mc:Fallback xmlns="">
      <p:transition spd="slow" advTm="3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506"/>
                                        </p:tgtEl>
                                        <p:attrNameLst>
                                          <p:attrName>style.visibility</p:attrName>
                                        </p:attrNameLst>
                                      </p:cBhvr>
                                      <p:to>
                                        <p:strVal val="visible"/>
                                      </p:to>
                                    </p:set>
                                    <p:animEffect transition="in" filter="fade">
                                      <p:cBhvr>
                                        <p:cTn id="11" dur="500"/>
                                        <p:tgtEl>
                                          <p:spTgt spid="2150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509"/>
                                        </p:tgtEl>
                                        <p:attrNameLst>
                                          <p:attrName>style.visibility</p:attrName>
                                        </p:attrNameLst>
                                      </p:cBhvr>
                                      <p:to>
                                        <p:strVal val="visible"/>
                                      </p:to>
                                    </p:set>
                                    <p:animEffect transition="in" filter="fade">
                                      <p:cBhvr>
                                        <p:cTn id="16" dur="500"/>
                                        <p:tgtEl>
                                          <p:spTgt spid="2150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512"/>
                                        </p:tgtEl>
                                        <p:attrNameLst>
                                          <p:attrName>style.visibility</p:attrName>
                                        </p:attrNameLst>
                                      </p:cBhvr>
                                      <p:to>
                                        <p:strVal val="visible"/>
                                      </p:to>
                                    </p:set>
                                    <p:animEffect transition="in" filter="fade">
                                      <p:cBhvr>
                                        <p:cTn id="21" dur="500"/>
                                        <p:tgtEl>
                                          <p:spTgt spid="215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702"/>
                                        </p:tgtEl>
                                        <p:attrNameLst>
                                          <p:attrName>style.visibility</p:attrName>
                                        </p:attrNameLst>
                                      </p:cBhvr>
                                      <p:to>
                                        <p:strVal val="visible"/>
                                      </p:to>
                                    </p:set>
                                    <p:animEffect transition="in" filter="fade">
                                      <p:cBhvr>
                                        <p:cTn id="24" dur="5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21506" grpId="0"/>
      <p:bldP spid="21509" grpId="0"/>
      <p:bldP spid="297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30235" y="1196752"/>
            <a:ext cx="8772773"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2400" b="1" dirty="0" smtClean="0">
                <a:solidFill>
                  <a:schemeClr val="accent1"/>
                </a:solidFill>
                <a:latin typeface="Calibri" pitchFamily="34" charset="0"/>
                <a:ea typeface="ＭＳ Ｐゴシック" pitchFamily="34" charset="-128"/>
              </a:rPr>
              <a:t>Les documents qualité approuvés = pouvant être appliqués :</a:t>
            </a:r>
          </a:p>
          <a:p>
            <a:pPr eaLnBrk="1" hangingPunct="1"/>
            <a:endParaRPr lang="fr-FR" altLang="fr-FR" sz="2400" dirty="0" smtClean="0">
              <a:solidFill>
                <a:schemeClr val="accent1"/>
              </a:solidFill>
              <a:latin typeface="Calibri" pitchFamily="34" charset="0"/>
              <a:ea typeface="ＭＳ Ｐゴシック" pitchFamily="34" charset="-128"/>
            </a:endParaRPr>
          </a:p>
          <a:p>
            <a:pPr eaLnBrk="1" hangingPunct="1">
              <a:buFont typeface="Wingdings" panose="05000000000000000000" pitchFamily="2" charset="2"/>
              <a:buChar char="ü"/>
            </a:pPr>
            <a:r>
              <a:rPr lang="fr-FR" altLang="fr-FR" sz="2400" dirty="0" smtClean="0">
                <a:solidFill>
                  <a:schemeClr val="accent1"/>
                </a:solidFill>
                <a:latin typeface="Calibri" pitchFamily="34" charset="0"/>
                <a:ea typeface="ＭＳ Ｐゴシック" pitchFamily="34" charset="-128"/>
              </a:rPr>
              <a:t> </a:t>
            </a:r>
            <a:r>
              <a:rPr lang="fr-FR" altLang="fr-FR" sz="2800" dirty="0" smtClean="0">
                <a:solidFill>
                  <a:schemeClr val="accent1"/>
                </a:solidFill>
                <a:latin typeface="Calibri" pitchFamily="34" charset="0"/>
                <a:ea typeface="ＭＳ Ｐゴシック" pitchFamily="34" charset="-128"/>
              </a:rPr>
              <a:t>Format électronique :</a:t>
            </a:r>
            <a:r>
              <a:rPr lang="fr-FR" altLang="fr-FR" sz="2400" dirty="0" smtClean="0">
                <a:solidFill>
                  <a:schemeClr val="accent1"/>
                </a:solidFill>
                <a:latin typeface="Calibri" pitchFamily="34" charset="0"/>
                <a:ea typeface="ＭＳ Ｐゴシック" pitchFamily="34" charset="-128"/>
              </a:rPr>
              <a:t>  </a:t>
            </a:r>
            <a:endParaRPr lang="fr-FR" altLang="fr-FR" sz="1200" dirty="0" smtClean="0">
              <a:solidFill>
                <a:schemeClr val="accent1"/>
              </a:solidFill>
              <a:latin typeface="Calibri" pitchFamily="34" charset="0"/>
              <a:ea typeface="ＭＳ Ｐゴシック" pitchFamily="34" charset="-128"/>
            </a:endParaRPr>
          </a:p>
          <a:p>
            <a:pPr marL="1546225" lvl="2" indent="-457200" eaLnBrk="1" hangingPunct="1">
              <a:buFont typeface="Wingdings" panose="05000000000000000000" pitchFamily="2" charset="2"/>
              <a:buChar char="ü"/>
            </a:pPr>
            <a:endParaRPr lang="fr-FR" altLang="fr-FR" sz="2800" dirty="0">
              <a:solidFill>
                <a:schemeClr val="accent1"/>
              </a:solidFill>
              <a:latin typeface="Calibri" pitchFamily="34" charset="0"/>
              <a:ea typeface="ＭＳ Ｐゴシック" pitchFamily="34" charset="-128"/>
            </a:endParaRPr>
          </a:p>
          <a:p>
            <a:pPr marL="1546225" lvl="2" indent="-457200" eaLnBrk="1" hangingPunct="1">
              <a:buFont typeface="Wingdings" panose="05000000000000000000" pitchFamily="2" charset="2"/>
              <a:buChar char="ü"/>
            </a:pPr>
            <a:endParaRPr lang="fr-FR" altLang="fr-FR" sz="1800" dirty="0" smtClean="0">
              <a:solidFill>
                <a:schemeClr val="accent1"/>
              </a:solidFill>
              <a:latin typeface="Calibri" pitchFamily="34" charset="0"/>
              <a:ea typeface="ＭＳ Ｐゴシック" pitchFamily="34" charset="-128"/>
            </a:endParaRPr>
          </a:p>
          <a:p>
            <a:pPr marL="457200" indent="-457200" eaLnBrk="1" hangingPunct="1">
              <a:buFont typeface="Wingdings" panose="05000000000000000000" pitchFamily="2" charset="2"/>
              <a:buChar char="ü"/>
            </a:pPr>
            <a:r>
              <a:rPr lang="fr-FR" altLang="fr-FR" sz="2800" dirty="0" smtClean="0">
                <a:solidFill>
                  <a:schemeClr val="accent1"/>
                </a:solidFill>
                <a:latin typeface="Calibri" pitchFamily="34" charset="0"/>
                <a:ea typeface="ＭＳ Ｐゴシック" pitchFamily="34" charset="-128"/>
              </a:rPr>
              <a:t>Format papier (</a:t>
            </a:r>
            <a:r>
              <a:rPr lang="fr-FR" altLang="fr-FR" sz="2400" dirty="0" smtClean="0">
                <a:solidFill>
                  <a:schemeClr val="accent1"/>
                </a:solidFill>
                <a:latin typeface="Calibri" pitchFamily="34" charset="0"/>
                <a:ea typeface="ＭＳ Ｐゴシック" pitchFamily="34" charset="-128"/>
              </a:rPr>
              <a:t>transmis </a:t>
            </a:r>
            <a:r>
              <a:rPr lang="fr-FR" altLang="fr-FR" sz="2400" u="sng" dirty="0" smtClean="0">
                <a:solidFill>
                  <a:srgbClr val="FF0000"/>
                </a:solidFill>
                <a:latin typeface="Calibri" pitchFamily="34" charset="0"/>
                <a:ea typeface="ＭＳ Ｐゴシック" pitchFamily="34" charset="-128"/>
              </a:rPr>
              <a:t>uniquement </a:t>
            </a:r>
            <a:r>
              <a:rPr lang="fr-FR" altLang="fr-FR" sz="2400" dirty="0" smtClean="0">
                <a:solidFill>
                  <a:schemeClr val="accent1"/>
                </a:solidFill>
                <a:latin typeface="Calibri" pitchFamily="34" charset="0"/>
                <a:ea typeface="ＭＳ Ｐゴシック" pitchFamily="34" charset="-128"/>
              </a:rPr>
              <a:t>par le laboratoire</a:t>
            </a:r>
            <a:r>
              <a:rPr lang="fr-FR" altLang="fr-FR" sz="2800" dirty="0" smtClean="0">
                <a:solidFill>
                  <a:schemeClr val="accent1"/>
                </a:solidFill>
                <a:latin typeface="Calibri" pitchFamily="34" charset="0"/>
                <a:ea typeface="ＭＳ Ｐゴシック" pitchFamily="34" charset="-128"/>
              </a:rPr>
              <a:t>) :</a:t>
            </a:r>
          </a:p>
          <a:p>
            <a:pPr marL="1011238" lvl="1" indent="-457200" eaLnBrk="1" hangingPunct="1">
              <a:buFont typeface="Wingdings" panose="05000000000000000000" pitchFamily="2" charset="2"/>
              <a:buChar char="ü"/>
            </a:pPr>
            <a:r>
              <a:rPr lang="fr-FR" altLang="fr-FR" sz="2400" dirty="0" smtClean="0">
                <a:solidFill>
                  <a:schemeClr val="accent1"/>
                </a:solidFill>
                <a:latin typeface="Calibri" pitchFamily="34" charset="0"/>
                <a:ea typeface="ＭＳ Ｐゴシック" pitchFamily="34" charset="-128"/>
              </a:rPr>
              <a:t>Documentation fournisseur avec référence Kalilab et mention </a:t>
            </a:r>
            <a:r>
              <a:rPr lang="fr-FR" altLang="fr-FR" sz="2400" dirty="0" smtClean="0">
                <a:solidFill>
                  <a:srgbClr val="FF0000"/>
                </a:solidFill>
                <a:latin typeface="Calibri" pitchFamily="34" charset="0"/>
                <a:ea typeface="ＭＳ Ｐゴシック" pitchFamily="34" charset="-128"/>
              </a:rPr>
              <a:t>« reproduction interdite »</a:t>
            </a:r>
            <a:endParaRPr lang="fr-FR" altLang="fr-FR" sz="2400" dirty="0">
              <a:solidFill>
                <a:srgbClr val="FF0000"/>
              </a:solidFill>
              <a:latin typeface="Calibri" pitchFamily="34" charset="0"/>
              <a:ea typeface="ＭＳ Ｐゴシック" pitchFamily="34" charset="-128"/>
            </a:endParaRPr>
          </a:p>
          <a:p>
            <a:pPr marL="1011238" lvl="1" indent="-457200" eaLnBrk="1" hangingPunct="1">
              <a:buFont typeface="Wingdings" panose="05000000000000000000" pitchFamily="2" charset="2"/>
              <a:buChar char="ü"/>
            </a:pPr>
            <a:r>
              <a:rPr lang="fr-FR" altLang="fr-FR" sz="2400" dirty="0">
                <a:solidFill>
                  <a:schemeClr val="accent1"/>
                </a:solidFill>
                <a:latin typeface="Calibri" pitchFamily="34" charset="0"/>
                <a:ea typeface="ＭＳ Ｐゴシック" pitchFamily="34" charset="-128"/>
              </a:rPr>
              <a:t>Document avec en-tête du LBM, pied de page et  mention </a:t>
            </a:r>
            <a:r>
              <a:rPr lang="fr-FR" altLang="fr-FR" sz="2400" dirty="0" smtClean="0">
                <a:solidFill>
                  <a:schemeClr val="accent1"/>
                </a:solidFill>
                <a:latin typeface="Calibri" pitchFamily="34" charset="0"/>
                <a:ea typeface="ＭＳ Ｐゴシック" pitchFamily="34" charset="-128"/>
              </a:rPr>
              <a:t>« </a:t>
            </a:r>
            <a:r>
              <a:rPr lang="fr-FR" altLang="fr-FR" sz="2400" dirty="0" smtClean="0">
                <a:solidFill>
                  <a:srgbClr val="FF0000"/>
                </a:solidFill>
                <a:latin typeface="Calibri" pitchFamily="34" charset="0"/>
                <a:ea typeface="ＭＳ Ｐゴシック" pitchFamily="34" charset="-128"/>
              </a:rPr>
              <a:t>reproduction interdite  </a:t>
            </a:r>
            <a:r>
              <a:rPr lang="fr-FR" altLang="fr-FR" sz="2400" dirty="0" smtClean="0">
                <a:solidFill>
                  <a:schemeClr val="accent1"/>
                </a:solidFill>
                <a:latin typeface="Calibri" pitchFamily="34" charset="0"/>
                <a:ea typeface="ＭＳ Ｐゴシック" pitchFamily="34" charset="-128"/>
              </a:rPr>
              <a:t>»</a:t>
            </a:r>
          </a:p>
          <a:p>
            <a:pPr marL="457200" indent="-457200" eaLnBrk="1" hangingPunct="1">
              <a:buFont typeface="Wingdings" panose="05000000000000000000" pitchFamily="2" charset="2"/>
              <a:buChar char="ü"/>
            </a:pPr>
            <a:endParaRPr lang="fr-FR" altLang="fr-FR" sz="2400" b="1" dirty="0" smtClean="0">
              <a:solidFill>
                <a:schemeClr val="accent1"/>
              </a:solidFill>
              <a:latin typeface="Calibri" pitchFamily="34" charset="0"/>
              <a:ea typeface="ＭＳ Ｐゴシック" pitchFamily="34" charset="-128"/>
            </a:endParaRPr>
          </a:p>
          <a:p>
            <a:pPr algn="ctr" eaLnBrk="1" hangingPunct="1">
              <a:buFont typeface="Symbol" pitchFamily="18" charset="2"/>
              <a:buNone/>
            </a:pPr>
            <a:r>
              <a:rPr lang="fr-FR" altLang="fr-FR" sz="2400" b="1" dirty="0" smtClean="0">
                <a:solidFill>
                  <a:srgbClr val="FF0000"/>
                </a:solidFill>
                <a:latin typeface="Calibri" pitchFamily="34" charset="0"/>
                <a:ea typeface="ＭＳ Ｐゴシック" pitchFamily="34" charset="-128"/>
              </a:rPr>
              <a:t>LA PRISE DE CONNAISSANCE DOIT ETRE FORMALISEE AVANT APPLICATION</a:t>
            </a:r>
            <a:endParaRPr lang="fr-FR" altLang="fr-FR" sz="2400" b="1" dirty="0">
              <a:solidFill>
                <a:srgbClr val="FF0000"/>
              </a:solidFill>
              <a:latin typeface="Calibri" pitchFamily="34" charset="0"/>
              <a:ea typeface="ＭＳ Ｐゴシック" pitchFamily="34" charset="-128"/>
            </a:endParaRPr>
          </a:p>
        </p:txBody>
      </p:sp>
      <p:sp>
        <p:nvSpPr>
          <p:cNvPr id="4"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Maitrise des documents</a:t>
            </a:r>
            <a:endParaRPr lang="fr-FR" altLang="fr-FR" dirty="0">
              <a:solidFill>
                <a:schemeClr val="accent1">
                  <a:lumMod val="75000"/>
                </a:schemeClr>
              </a:solidFill>
            </a:endParaRPr>
          </a:p>
        </p:txBody>
      </p:sp>
      <p:pic>
        <p:nvPicPr>
          <p:cNvPr id="66562" name="Picture 2" descr="Résultat de recherche d'images pour &quot;kalilab&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320" y="2276872"/>
            <a:ext cx="2352675" cy="81915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45237512"/>
      </p:ext>
    </p:extLst>
  </p:cSld>
  <p:clrMapOvr>
    <a:masterClrMapping/>
  </p:clrMapOvr>
  <mc:AlternateContent xmlns:mc="http://schemas.openxmlformats.org/markup-compatibility/2006" xmlns:p14="http://schemas.microsoft.com/office/powerpoint/2010/main">
    <mc:Choice Requires="p14">
      <p:transition spd="slow" p14:dur="2000" advTm="90847"/>
    </mc:Choice>
    <mc:Fallback xmlns="">
      <p:transition spd="slow" advTm="90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530">
                                            <p:txEl>
                                              <p:pRg st="0" end="0"/>
                                            </p:txEl>
                                          </p:spTgt>
                                        </p:tgtEl>
                                        <p:attrNameLst>
                                          <p:attrName>style.visibility</p:attrName>
                                        </p:attrNameLst>
                                      </p:cBhvr>
                                      <p:to>
                                        <p:strVal val="visible"/>
                                      </p:to>
                                    </p:set>
                                    <p:animEffect transition="in" filter="fade">
                                      <p:cBhvr>
                                        <p:cTn id="11" dur="500"/>
                                        <p:tgtEl>
                                          <p:spTgt spid="2253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530">
                                            <p:txEl>
                                              <p:pRg st="2" end="2"/>
                                            </p:txEl>
                                          </p:spTgt>
                                        </p:tgtEl>
                                        <p:attrNameLst>
                                          <p:attrName>style.visibility</p:attrName>
                                        </p:attrNameLst>
                                      </p:cBhvr>
                                      <p:to>
                                        <p:strVal val="visible"/>
                                      </p:to>
                                    </p:set>
                                    <p:animEffect transition="in" filter="fade">
                                      <p:cBhvr>
                                        <p:cTn id="16" dur="500"/>
                                        <p:tgtEl>
                                          <p:spTgt spid="2253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530">
                                            <p:txEl>
                                              <p:pRg st="5" end="5"/>
                                            </p:txEl>
                                          </p:spTgt>
                                        </p:tgtEl>
                                        <p:attrNameLst>
                                          <p:attrName>style.visibility</p:attrName>
                                        </p:attrNameLst>
                                      </p:cBhvr>
                                      <p:to>
                                        <p:strVal val="visible"/>
                                      </p:to>
                                    </p:set>
                                    <p:animEffect transition="in" filter="fade">
                                      <p:cBhvr>
                                        <p:cTn id="21" dur="500"/>
                                        <p:tgtEl>
                                          <p:spTgt spid="22530">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530">
                                            <p:txEl>
                                              <p:pRg st="6" end="6"/>
                                            </p:txEl>
                                          </p:spTgt>
                                        </p:tgtEl>
                                        <p:attrNameLst>
                                          <p:attrName>style.visibility</p:attrName>
                                        </p:attrNameLst>
                                      </p:cBhvr>
                                      <p:to>
                                        <p:strVal val="visible"/>
                                      </p:to>
                                    </p:set>
                                    <p:animEffect transition="in" filter="fade">
                                      <p:cBhvr>
                                        <p:cTn id="24" dur="500"/>
                                        <p:tgtEl>
                                          <p:spTgt spid="22530">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530">
                                            <p:txEl>
                                              <p:pRg st="7" end="7"/>
                                            </p:txEl>
                                          </p:spTgt>
                                        </p:tgtEl>
                                        <p:attrNameLst>
                                          <p:attrName>style.visibility</p:attrName>
                                        </p:attrNameLst>
                                      </p:cBhvr>
                                      <p:to>
                                        <p:strVal val="visible"/>
                                      </p:to>
                                    </p:set>
                                    <p:animEffect transition="in" filter="fade">
                                      <p:cBhvr>
                                        <p:cTn id="27" dur="500"/>
                                        <p:tgtEl>
                                          <p:spTgt spid="2253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530">
                                            <p:txEl>
                                              <p:pRg st="9" end="9"/>
                                            </p:txEl>
                                          </p:spTgt>
                                        </p:tgtEl>
                                        <p:attrNameLst>
                                          <p:attrName>style.visibility</p:attrName>
                                        </p:attrNameLst>
                                      </p:cBhvr>
                                      <p:to>
                                        <p:strVal val="visible"/>
                                      </p:to>
                                    </p:set>
                                    <p:animEffect transition="in" filter="fade">
                                      <p:cBhvr>
                                        <p:cTn id="32" dur="500"/>
                                        <p:tgtEl>
                                          <p:spTgt spid="225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225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Maitrise des documents</a:t>
            </a:r>
            <a:endParaRPr lang="fr-FR" altLang="fr-FR" dirty="0">
              <a:solidFill>
                <a:schemeClr val="accent1">
                  <a:lumMod val="75000"/>
                </a:schemeClr>
              </a:solidFill>
            </a:endParaRPr>
          </a:p>
        </p:txBody>
      </p:sp>
      <p:pic>
        <p:nvPicPr>
          <p:cNvPr id="66562" name="Picture 2" descr="Résultat de recherche d'images pour &quot;kalilab&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9933" y="807791"/>
            <a:ext cx="1656184" cy="57664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191267" y="1418023"/>
            <a:ext cx="87727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marL="0" indent="0" eaLnBrk="1" hangingPunct="1"/>
            <a:r>
              <a:rPr lang="fr-FR" altLang="fr-FR" sz="2400" b="1" dirty="0" smtClean="0">
                <a:solidFill>
                  <a:schemeClr val="accent1"/>
                </a:solidFill>
                <a:latin typeface="Calibri" pitchFamily="34" charset="0"/>
                <a:ea typeface="ＭＳ Ｐゴシック" pitchFamily="34" charset="-128"/>
              </a:rPr>
              <a:t>Connexion</a:t>
            </a:r>
          </a:p>
          <a:p>
            <a:pPr marL="0" indent="0" eaLnBrk="1" hangingPunct="1"/>
            <a:endParaRPr lang="fr-FR" altLang="fr-FR" sz="2400" b="1" dirty="0" smtClean="0">
              <a:solidFill>
                <a:schemeClr val="accent1"/>
              </a:solidFill>
              <a:latin typeface="Calibri" pitchFamily="34" charset="0"/>
              <a:ea typeface="ＭＳ Ｐゴシック" pitchFamily="34" charset="-128"/>
            </a:endParaRPr>
          </a:p>
          <a:p>
            <a:pPr marL="0" indent="0" eaLnBrk="1" hangingPunct="1"/>
            <a:endParaRPr lang="fr-FR" altLang="fr-FR" sz="2400" b="1" dirty="0">
              <a:solidFill>
                <a:schemeClr val="accent1"/>
              </a:solidFill>
              <a:latin typeface="Calibri" pitchFamily="34" charset="0"/>
              <a:ea typeface="ＭＳ Ｐゴシック" pitchFamily="34" charset="-128"/>
            </a:endParaRPr>
          </a:p>
          <a:p>
            <a:pPr marL="0" indent="0" eaLnBrk="1" hangingPunct="1"/>
            <a:endParaRPr lang="fr-FR" altLang="fr-FR" sz="2400" b="1" dirty="0" smtClean="0">
              <a:solidFill>
                <a:schemeClr val="accent1"/>
              </a:solidFill>
              <a:latin typeface="Calibri" pitchFamily="34" charset="0"/>
              <a:ea typeface="ＭＳ Ｐゴシック" pitchFamily="34" charset="-128"/>
            </a:endParaRPr>
          </a:p>
          <a:p>
            <a:pPr marL="0" indent="0" eaLnBrk="1" hangingPunct="1"/>
            <a:endParaRPr lang="fr-FR" altLang="fr-FR" sz="2400" b="1" dirty="0">
              <a:solidFill>
                <a:schemeClr val="accent1"/>
              </a:solidFill>
              <a:latin typeface="Calibri" pitchFamily="34" charset="0"/>
              <a:ea typeface="ＭＳ Ｐゴシック" pitchFamily="34" charset="-128"/>
            </a:endParaRPr>
          </a:p>
          <a:p>
            <a:pPr marL="0" indent="0" eaLnBrk="1" hangingPunct="1"/>
            <a:endParaRPr lang="fr-FR" altLang="fr-FR" sz="2400" b="1" dirty="0" smtClean="0">
              <a:solidFill>
                <a:schemeClr val="accent1"/>
              </a:solidFill>
              <a:latin typeface="Calibri" pitchFamily="34" charset="0"/>
              <a:ea typeface="ＭＳ Ｐゴシック" pitchFamily="34" charset="-128"/>
            </a:endParaRPr>
          </a:p>
          <a:p>
            <a:pPr marL="0" indent="0" eaLnBrk="1" hangingPunct="1"/>
            <a:r>
              <a:rPr lang="fr-FR" altLang="fr-FR" sz="2400" b="1" dirty="0" smtClean="0">
                <a:solidFill>
                  <a:schemeClr val="accent1"/>
                </a:solidFill>
                <a:latin typeface="Calibri" pitchFamily="34" charset="0"/>
                <a:ea typeface="ＭＳ Ｐゴシック" pitchFamily="34" charset="-128"/>
              </a:rPr>
              <a:t>Accéder aux documents </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875" y="2116211"/>
            <a:ext cx="569540" cy="69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752" y="1900687"/>
            <a:ext cx="3951658" cy="1425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avec flèche 2"/>
          <p:cNvCxnSpPr/>
          <p:nvPr/>
        </p:nvCxnSpPr>
        <p:spPr bwMode="auto">
          <a:xfrm>
            <a:off x="1405211" y="2465701"/>
            <a:ext cx="720080" cy="0"/>
          </a:xfrm>
          <a:prstGeom prst="straightConnector1">
            <a:avLst/>
          </a:prstGeom>
          <a:ln w="57150">
            <a:solidFill>
              <a:schemeClr val="accent1"/>
            </a:solidFill>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10" name="Connecteur droit avec flèche 9"/>
          <p:cNvCxnSpPr/>
          <p:nvPr/>
        </p:nvCxnSpPr>
        <p:spPr bwMode="auto">
          <a:xfrm flipH="1">
            <a:off x="5758754" y="2132938"/>
            <a:ext cx="1080120" cy="360040"/>
          </a:xfrm>
          <a:prstGeom prst="straightConnector1">
            <a:avLst/>
          </a:prstGeom>
          <a:ln w="57150">
            <a:solidFill>
              <a:schemeClr val="accent1"/>
            </a:solidFill>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12" name="Connecteur droit avec flèche 11"/>
          <p:cNvCxnSpPr/>
          <p:nvPr/>
        </p:nvCxnSpPr>
        <p:spPr bwMode="auto">
          <a:xfrm flipH="1">
            <a:off x="5758754" y="2433466"/>
            <a:ext cx="1080120" cy="360040"/>
          </a:xfrm>
          <a:prstGeom prst="straightConnector1">
            <a:avLst/>
          </a:prstGeom>
          <a:ln w="57150">
            <a:solidFill>
              <a:schemeClr val="accent1"/>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8" name="Rectangle à coins arrondis 7"/>
          <p:cNvSpPr/>
          <p:nvPr/>
        </p:nvSpPr>
        <p:spPr bwMode="auto">
          <a:xfrm>
            <a:off x="6851400" y="1819880"/>
            <a:ext cx="1440160" cy="81724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fr-FR" sz="1400" b="1" dirty="0" smtClean="0">
                <a:solidFill>
                  <a:schemeClr val="accent4"/>
                </a:solidFill>
              </a:rPr>
              <a:t>Identifiant</a:t>
            </a:r>
          </a:p>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1" i="0" u="none" strike="noStrike" cap="none" normalizeH="0" baseline="0" dirty="0">
              <a:ln>
                <a:noFill/>
              </a:ln>
              <a:solidFill>
                <a:schemeClr val="accent4"/>
              </a:solidFill>
              <a:effectLst/>
            </a:endParaRPr>
          </a:p>
          <a:p>
            <a:pPr marL="0" marR="0" indent="0" algn="l" defTabSz="914400" rtl="0" eaLnBrk="1" fontAlgn="base" latinLnBrk="0" hangingPunct="1">
              <a:lnSpc>
                <a:spcPct val="100000"/>
              </a:lnSpc>
              <a:spcBef>
                <a:spcPct val="0"/>
              </a:spcBef>
              <a:spcAft>
                <a:spcPct val="0"/>
              </a:spcAft>
              <a:buClrTx/>
              <a:buSzTx/>
              <a:buFontTx/>
              <a:buNone/>
              <a:tabLst/>
            </a:pPr>
            <a:r>
              <a:rPr lang="fr-FR" sz="1400" b="1" dirty="0" smtClean="0">
                <a:solidFill>
                  <a:schemeClr val="accent4"/>
                </a:solidFill>
              </a:rPr>
              <a:t>Mot de passe</a:t>
            </a:r>
            <a:endParaRPr kumimoji="0" lang="fr-FR" sz="1400" b="1" i="0" u="none" strike="noStrike" cap="none" normalizeH="0" baseline="0" dirty="0" smtClean="0">
              <a:ln>
                <a:noFill/>
              </a:ln>
              <a:solidFill>
                <a:schemeClr val="accent4"/>
              </a:solidFill>
              <a:effectLst/>
            </a:endParaRPr>
          </a:p>
        </p:txBody>
      </p:sp>
      <p:sp>
        <p:nvSpPr>
          <p:cNvPr id="14" name="Rectangle à coins arrondis 13"/>
          <p:cNvSpPr/>
          <p:nvPr/>
        </p:nvSpPr>
        <p:spPr bwMode="auto">
          <a:xfrm>
            <a:off x="7164288" y="2637125"/>
            <a:ext cx="1861715" cy="817245"/>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fr-FR" sz="1400" b="1" i="1" dirty="0" smtClean="0">
                <a:solidFill>
                  <a:schemeClr val="accent1"/>
                </a:solidFill>
              </a:rPr>
              <a:t>Pour le CHU : identique aux identifiants DPP</a:t>
            </a:r>
            <a:endParaRPr kumimoji="0" lang="fr-FR" sz="1400" b="1" i="1" u="none" strike="noStrike" cap="none" normalizeH="0" baseline="0" dirty="0" smtClean="0">
              <a:ln>
                <a:noFill/>
              </a:ln>
              <a:solidFill>
                <a:schemeClr val="accent1"/>
              </a:solidFill>
              <a:effectLst/>
            </a:endParaRPr>
          </a:p>
        </p:txBody>
      </p:sp>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4064797"/>
            <a:ext cx="1729755" cy="271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4975" y="4095679"/>
            <a:ext cx="15430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79812" y="4276653"/>
            <a:ext cx="25431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Connecteur droit avec flèche 14"/>
          <p:cNvCxnSpPr/>
          <p:nvPr/>
        </p:nvCxnSpPr>
        <p:spPr bwMode="auto">
          <a:xfrm>
            <a:off x="2339752" y="5013176"/>
            <a:ext cx="720080" cy="0"/>
          </a:xfrm>
          <a:prstGeom prst="straightConnector1">
            <a:avLst/>
          </a:prstGeom>
          <a:ln w="57150">
            <a:solidFill>
              <a:schemeClr val="accent1"/>
            </a:solidFill>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16" name="Connecteur droit avec flèche 15"/>
          <p:cNvCxnSpPr/>
          <p:nvPr/>
        </p:nvCxnSpPr>
        <p:spPr bwMode="auto">
          <a:xfrm>
            <a:off x="5038674" y="5165576"/>
            <a:ext cx="720080" cy="0"/>
          </a:xfrm>
          <a:prstGeom prst="straightConnector1">
            <a:avLst/>
          </a:prstGeom>
          <a:ln w="57150">
            <a:solidFill>
              <a:schemeClr val="accent1"/>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2" name="Rectangle à coins arrondis 1"/>
          <p:cNvSpPr/>
          <p:nvPr/>
        </p:nvSpPr>
        <p:spPr bwMode="auto">
          <a:xfrm>
            <a:off x="686830" y="5013176"/>
            <a:ext cx="284770" cy="22074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18" name="Rectangle à coins arrondis 17"/>
          <p:cNvSpPr/>
          <p:nvPr/>
        </p:nvSpPr>
        <p:spPr bwMode="auto">
          <a:xfrm>
            <a:off x="3244975" y="5269447"/>
            <a:ext cx="1543050" cy="22074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19" name="Rectangle à coins arrondis 18"/>
          <p:cNvSpPr/>
          <p:nvPr/>
        </p:nvSpPr>
        <p:spPr bwMode="auto">
          <a:xfrm>
            <a:off x="2333427" y="5589240"/>
            <a:ext cx="1683073" cy="289441"/>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1050" b="1" i="1" dirty="0" smtClean="0">
                <a:solidFill>
                  <a:schemeClr val="accent1"/>
                </a:solidFill>
              </a:rPr>
              <a:t>Sélectionner  le site</a:t>
            </a:r>
            <a:endParaRPr kumimoji="0" lang="fr-FR" sz="1050" b="1" i="1" u="none" strike="noStrike" cap="none" normalizeH="0" baseline="0" dirty="0" smtClean="0">
              <a:ln>
                <a:noFill/>
              </a:ln>
              <a:solidFill>
                <a:schemeClr val="accent1"/>
              </a:solidFill>
              <a:effectLst/>
            </a:endParaRPr>
          </a:p>
        </p:txBody>
      </p:sp>
      <p:sp>
        <p:nvSpPr>
          <p:cNvPr id="20" name="Rectangle à coins arrondis 19"/>
          <p:cNvSpPr/>
          <p:nvPr/>
        </p:nvSpPr>
        <p:spPr bwMode="auto">
          <a:xfrm>
            <a:off x="5665813" y="5048707"/>
            <a:ext cx="1543050" cy="22074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16336977"/>
      </p:ext>
    </p:extLst>
  </p:cSld>
  <p:clrMapOvr>
    <a:masterClrMapping/>
  </p:clrMapOvr>
  <mc:AlternateContent xmlns:mc="http://schemas.openxmlformats.org/markup-compatibility/2006" xmlns:p14="http://schemas.microsoft.com/office/powerpoint/2010/main">
    <mc:Choice Requires="p14">
      <p:transition spd="slow" p14:dur="2000" advTm="53519"/>
    </mc:Choice>
    <mc:Fallback xmlns="">
      <p:transition spd="slow" advTm="5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500"/>
                                        <p:tgtEl>
                                          <p:spTgt spid="1028"/>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029"/>
                                        </p:tgtEl>
                                        <p:attrNameLst>
                                          <p:attrName>style.visibility</p:attrName>
                                        </p:attrNameLst>
                                      </p:cBhvr>
                                      <p:to>
                                        <p:strVal val="visible"/>
                                      </p:to>
                                    </p:set>
                                    <p:animEffect transition="in" filter="fade">
                                      <p:cBhvr>
                                        <p:cTn id="48" dur="500"/>
                                        <p:tgtEl>
                                          <p:spTgt spid="10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030"/>
                                        </p:tgtEl>
                                        <p:attrNameLst>
                                          <p:attrName>style.visibility</p:attrName>
                                        </p:attrNameLst>
                                      </p:cBhvr>
                                      <p:to>
                                        <p:strVal val="visible"/>
                                      </p:to>
                                    </p:set>
                                    <p:animEffect transition="in" filter="fade">
                                      <p:cBhvr>
                                        <p:cTn id="64" dur="500"/>
                                        <p:tgtEl>
                                          <p:spTgt spid="103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7"/>
                </p:tgtEl>
              </p:cMediaNode>
            </p:audio>
          </p:childTnLst>
        </p:cTn>
      </p:par>
    </p:tnLst>
    <p:bldLst>
      <p:bldP spid="8" grpId="0"/>
      <p:bldP spid="14" grpId="0" animBg="1"/>
      <p:bldP spid="2"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Maitrise des documents</a:t>
            </a:r>
            <a:endParaRPr lang="fr-FR" altLang="fr-FR" dirty="0">
              <a:solidFill>
                <a:schemeClr val="accent1">
                  <a:lumMod val="75000"/>
                </a:schemeClr>
              </a:solidFill>
            </a:endParaRPr>
          </a:p>
        </p:txBody>
      </p:sp>
      <p:sp>
        <p:nvSpPr>
          <p:cNvPr id="5" name="Text Box 4"/>
          <p:cNvSpPr txBox="1">
            <a:spLocks noChangeArrowheads="1"/>
          </p:cNvSpPr>
          <p:nvPr/>
        </p:nvSpPr>
        <p:spPr bwMode="auto">
          <a:xfrm>
            <a:off x="230236" y="635002"/>
            <a:ext cx="87727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marL="0" indent="0" eaLnBrk="1" hangingPunct="1"/>
            <a:r>
              <a:rPr lang="fr-FR" altLang="fr-FR" sz="2400" b="1" dirty="0" smtClean="0">
                <a:solidFill>
                  <a:schemeClr val="accent1"/>
                </a:solidFill>
                <a:latin typeface="Calibri" pitchFamily="34" charset="0"/>
                <a:ea typeface="ＭＳ Ｐゴシック" pitchFamily="34" charset="-128"/>
              </a:rPr>
              <a:t>Attester la prise de connaissance d’un document</a:t>
            </a:r>
          </a:p>
          <a:p>
            <a:pPr marL="0" indent="0" eaLnBrk="1" hangingPunct="1"/>
            <a:endParaRPr lang="fr-FR" altLang="fr-FR" sz="2400" b="1" dirty="0" smtClean="0">
              <a:solidFill>
                <a:schemeClr val="accent1"/>
              </a:solidFill>
              <a:latin typeface="Calibri" pitchFamily="34" charset="0"/>
              <a:ea typeface="ＭＳ Ｐゴシック" pitchFamily="34" charset="-128"/>
            </a:endParaRPr>
          </a:p>
          <a:p>
            <a:pPr marL="0" indent="0" eaLnBrk="1" hangingPunct="1"/>
            <a:endParaRPr lang="fr-FR" altLang="fr-FR" sz="2400" b="1" dirty="0">
              <a:solidFill>
                <a:schemeClr val="accent1"/>
              </a:solidFill>
              <a:latin typeface="Calibri" pitchFamily="34" charset="0"/>
              <a:ea typeface="ＭＳ Ｐゴシック" pitchFamily="34" charset="-128"/>
            </a:endParaRPr>
          </a:p>
          <a:p>
            <a:pPr marL="0" indent="0" eaLnBrk="1" hangingPunct="1"/>
            <a:endParaRPr lang="fr-FR" altLang="fr-FR" sz="2400" b="1" dirty="0" smtClean="0">
              <a:solidFill>
                <a:schemeClr val="accent1"/>
              </a:solidFill>
              <a:latin typeface="Calibri" pitchFamily="34" charset="0"/>
              <a:ea typeface="ＭＳ Ｐゴシック" pitchFamily="34" charset="-128"/>
            </a:endParaRPr>
          </a:p>
          <a:p>
            <a:pPr marL="0" indent="0" eaLnBrk="1" hangingPunct="1"/>
            <a:endParaRPr lang="fr-FR" altLang="fr-FR" sz="2400" b="1" dirty="0">
              <a:solidFill>
                <a:schemeClr val="accent1"/>
              </a:solidFill>
              <a:latin typeface="Calibri" pitchFamily="34" charset="0"/>
              <a:ea typeface="ＭＳ Ｐゴシック" pitchFamily="34" charset="-128"/>
            </a:endParaRPr>
          </a:p>
          <a:p>
            <a:pPr marL="0" indent="0" eaLnBrk="1" hangingPunct="1"/>
            <a:endParaRPr lang="fr-FR" altLang="fr-FR" sz="2400" b="1" dirty="0" smtClean="0">
              <a:solidFill>
                <a:schemeClr val="accent1"/>
              </a:solidFill>
              <a:latin typeface="Calibri" pitchFamily="34" charset="0"/>
              <a:ea typeface="ＭＳ Ｐゴシック" pitchFamily="34" charset="-128"/>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95" y="1052736"/>
            <a:ext cx="6006634" cy="165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à coins arrondis 21"/>
          <p:cNvSpPr/>
          <p:nvPr/>
        </p:nvSpPr>
        <p:spPr bwMode="auto">
          <a:xfrm>
            <a:off x="1187624" y="2025746"/>
            <a:ext cx="4968552" cy="22074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6" name="Rectangle 5"/>
          <p:cNvSpPr/>
          <p:nvPr/>
        </p:nvSpPr>
        <p:spPr>
          <a:xfrm>
            <a:off x="5076056" y="2732551"/>
            <a:ext cx="3779912" cy="1323439"/>
          </a:xfrm>
          <a:prstGeom prst="rect">
            <a:avLst/>
          </a:prstGeom>
        </p:spPr>
        <p:txBody>
          <a:bodyPr wrap="square">
            <a:spAutoFit/>
          </a:bodyPr>
          <a:lstStyle/>
          <a:p>
            <a:pPr marL="457200" indent="-457200" eaLnBrk="1" hangingPunct="1">
              <a:buFont typeface="Wingdings" panose="05000000000000000000" pitchFamily="2" charset="2"/>
              <a:buChar char="ü"/>
            </a:pPr>
            <a:endParaRPr lang="fr-FR" altLang="fr-FR" b="1" dirty="0">
              <a:solidFill>
                <a:schemeClr val="accent1"/>
              </a:solidFill>
              <a:latin typeface="Calibri" pitchFamily="34" charset="0"/>
              <a:ea typeface="ＭＳ Ｐゴシック" pitchFamily="34" charset="-128"/>
            </a:endParaRPr>
          </a:p>
          <a:p>
            <a:pPr algn="ctr" eaLnBrk="1" hangingPunct="1">
              <a:buFont typeface="Symbol" pitchFamily="18" charset="2"/>
              <a:buNone/>
            </a:pPr>
            <a:r>
              <a:rPr lang="fr-FR" altLang="fr-FR" b="1" dirty="0">
                <a:solidFill>
                  <a:srgbClr val="FF0000"/>
                </a:solidFill>
                <a:latin typeface="Calibri" pitchFamily="34" charset="0"/>
                <a:ea typeface="ＭＳ Ｐゴシック" pitchFamily="34" charset="-128"/>
              </a:rPr>
              <a:t>LA PRISE DE CONNAISSANCE DOIT ETRE FORMALISEE AVANT APPLICATION</a:t>
            </a: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49" y="2852936"/>
            <a:ext cx="4896945" cy="344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à coins arrondis 24"/>
          <p:cNvSpPr/>
          <p:nvPr/>
        </p:nvSpPr>
        <p:spPr bwMode="auto">
          <a:xfrm>
            <a:off x="676697" y="5286396"/>
            <a:ext cx="726951" cy="30284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26" name="Rectangle à coins arrondis 25"/>
          <p:cNvSpPr/>
          <p:nvPr/>
        </p:nvSpPr>
        <p:spPr bwMode="auto">
          <a:xfrm>
            <a:off x="1403648" y="3717032"/>
            <a:ext cx="2376264" cy="30284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27" name="Rectangle à coins arrondis 26"/>
          <p:cNvSpPr/>
          <p:nvPr/>
        </p:nvSpPr>
        <p:spPr bwMode="auto">
          <a:xfrm>
            <a:off x="6401923" y="1880827"/>
            <a:ext cx="2454045" cy="638473"/>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1050" b="1" i="1" dirty="0" smtClean="0">
                <a:solidFill>
                  <a:schemeClr val="accent1"/>
                </a:solidFill>
              </a:rPr>
              <a:t>Sur la page d’accueil, cliquer sur « document à attester », puis sur le document</a:t>
            </a:r>
            <a:endParaRPr kumimoji="0" lang="fr-FR" sz="1050" b="1" i="1" u="none" strike="noStrike" cap="none" normalizeH="0" baseline="0" dirty="0" smtClean="0">
              <a:ln>
                <a:noFill/>
              </a:ln>
              <a:solidFill>
                <a:schemeClr val="accent1"/>
              </a:solidFill>
              <a:effectLst/>
            </a:endParaRPr>
          </a:p>
        </p:txBody>
      </p:sp>
      <p:sp>
        <p:nvSpPr>
          <p:cNvPr id="28" name="Rectangle à coins arrondis 27"/>
          <p:cNvSpPr/>
          <p:nvPr/>
        </p:nvSpPr>
        <p:spPr bwMode="auto">
          <a:xfrm>
            <a:off x="4969094" y="4257099"/>
            <a:ext cx="2454045" cy="4597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1050" b="1" i="1" dirty="0" smtClean="0">
                <a:solidFill>
                  <a:schemeClr val="accent1"/>
                </a:solidFill>
              </a:rPr>
              <a:t>Cliquer sur « ouvrir » pour lire le document</a:t>
            </a:r>
            <a:endParaRPr kumimoji="0" lang="fr-FR" sz="1050" b="1" i="1" u="none" strike="noStrike" cap="none" normalizeH="0" baseline="0" dirty="0" smtClean="0">
              <a:ln>
                <a:noFill/>
              </a:ln>
              <a:solidFill>
                <a:schemeClr val="accent1"/>
              </a:solidFill>
              <a:effectLst/>
            </a:endParaRPr>
          </a:p>
        </p:txBody>
      </p:sp>
      <p:sp>
        <p:nvSpPr>
          <p:cNvPr id="29" name="Rectangle à coins arrondis 28"/>
          <p:cNvSpPr/>
          <p:nvPr/>
        </p:nvSpPr>
        <p:spPr bwMode="auto">
          <a:xfrm>
            <a:off x="5064596" y="5352793"/>
            <a:ext cx="2454045" cy="638473"/>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1050" b="1" i="1" dirty="0" smtClean="0">
                <a:solidFill>
                  <a:schemeClr val="accent1"/>
                </a:solidFill>
              </a:rPr>
              <a:t>Cliquer sur le bouton d’attestation, pour attester que vous avez eu connaissance du document</a:t>
            </a:r>
            <a:endParaRPr kumimoji="0" lang="fr-FR" sz="1050" b="1" i="1" u="none" strike="noStrike" cap="none" normalizeH="0" baseline="0" dirty="0" smtClean="0">
              <a:ln>
                <a:noFill/>
              </a:ln>
              <a:solidFill>
                <a:schemeClr val="accent1"/>
              </a:solidFill>
              <a:effectLst/>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58293142"/>
      </p:ext>
    </p:extLst>
  </p:cSld>
  <p:clrMapOvr>
    <a:masterClrMapping/>
  </p:clrMapOvr>
  <mc:AlternateContent xmlns:mc="http://schemas.openxmlformats.org/markup-compatibility/2006" xmlns:p14="http://schemas.microsoft.com/office/powerpoint/2010/main">
    <mc:Choice Requires="p14">
      <p:transition spd="slow" p14:dur="2000" advTm="59013"/>
    </mc:Choice>
    <mc:Fallback xmlns="">
      <p:transition spd="slow" advTm="59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fade">
                                      <p:cBhvr>
                                        <p:cTn id="24" dur="500"/>
                                        <p:tgtEl>
                                          <p:spTgt spid="20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2" grpId="0" animBg="1"/>
      <p:bldP spid="25" grpId="0" animBg="1"/>
      <p:bldP spid="26"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Maitrise des documents</a:t>
            </a:r>
            <a:endParaRPr lang="fr-FR" altLang="fr-FR" dirty="0">
              <a:solidFill>
                <a:schemeClr val="accent1">
                  <a:lumMod val="75000"/>
                </a:schemeClr>
              </a:solidFill>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590" y="5293871"/>
            <a:ext cx="6083612" cy="889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4"/>
          <p:cNvSpPr txBox="1">
            <a:spLocks noChangeArrowheads="1"/>
          </p:cNvSpPr>
          <p:nvPr/>
        </p:nvSpPr>
        <p:spPr bwMode="auto">
          <a:xfrm>
            <a:off x="230235" y="764704"/>
            <a:ext cx="87727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marL="0" indent="0" eaLnBrk="1" hangingPunct="1"/>
            <a:r>
              <a:rPr lang="fr-FR" altLang="fr-FR" sz="2400" b="1" dirty="0" smtClean="0">
                <a:solidFill>
                  <a:schemeClr val="accent1"/>
                </a:solidFill>
                <a:latin typeface="Calibri" pitchFamily="34" charset="0"/>
                <a:ea typeface="ＭＳ Ｐゴシック" pitchFamily="34" charset="-128"/>
              </a:rPr>
              <a:t>Il est possible d’émettre un commentaire sur un document (information erronée, manquante…) :</a:t>
            </a: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42" y="1595701"/>
            <a:ext cx="5304062" cy="3393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Connecteur droit avec flèche 12"/>
          <p:cNvCxnSpPr/>
          <p:nvPr/>
        </p:nvCxnSpPr>
        <p:spPr bwMode="auto">
          <a:xfrm>
            <a:off x="1187624" y="5167789"/>
            <a:ext cx="432048" cy="421451"/>
          </a:xfrm>
          <a:prstGeom prst="straightConnector1">
            <a:avLst/>
          </a:prstGeom>
          <a:ln w="57150">
            <a:solidFill>
              <a:srgbClr val="FF0000"/>
            </a:solidFill>
            <a:headEnd type="none" w="med" len="med"/>
            <a:tailEnd type="arrow"/>
          </a:ln>
        </p:spPr>
        <p:style>
          <a:lnRef idx="1">
            <a:schemeClr val="accent3"/>
          </a:lnRef>
          <a:fillRef idx="0">
            <a:schemeClr val="accent3"/>
          </a:fillRef>
          <a:effectRef idx="0">
            <a:schemeClr val="accent3"/>
          </a:effectRef>
          <a:fontRef idx="minor">
            <a:schemeClr val="tx1"/>
          </a:fontRef>
        </p:style>
      </p:cxnSp>
      <p:sp>
        <p:nvSpPr>
          <p:cNvPr id="17" name="Rectangle 16"/>
          <p:cNvSpPr/>
          <p:nvPr/>
        </p:nvSpPr>
        <p:spPr bwMode="auto">
          <a:xfrm>
            <a:off x="3923928" y="5888435"/>
            <a:ext cx="2880320" cy="3240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18" name="Text Box 4"/>
          <p:cNvSpPr txBox="1">
            <a:spLocks noChangeArrowheads="1"/>
          </p:cNvSpPr>
          <p:nvPr/>
        </p:nvSpPr>
        <p:spPr bwMode="auto">
          <a:xfrm>
            <a:off x="5884218" y="3675637"/>
            <a:ext cx="31256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marL="0" indent="0" algn="just" eaLnBrk="1" hangingPunct="1"/>
            <a:r>
              <a:rPr lang="fr-FR" altLang="fr-FR" b="1" dirty="0" smtClean="0">
                <a:solidFill>
                  <a:srgbClr val="FF0000"/>
                </a:solidFill>
                <a:latin typeface="Calibri" pitchFamily="34" charset="0"/>
                <a:ea typeface="ＭＳ Ｐゴシック" pitchFamily="34" charset="-128"/>
              </a:rPr>
              <a:t>Il est impératif de « faire suivre » un commentaire rédigé pour qu’il soit pris en compte</a:t>
            </a:r>
          </a:p>
        </p:txBody>
      </p:sp>
      <p:sp>
        <p:nvSpPr>
          <p:cNvPr id="21" name="Rectangle 20"/>
          <p:cNvSpPr/>
          <p:nvPr/>
        </p:nvSpPr>
        <p:spPr bwMode="auto">
          <a:xfrm>
            <a:off x="230234" y="4339491"/>
            <a:ext cx="5277869" cy="828298"/>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7850101"/>
      </p:ext>
    </p:extLst>
  </p:cSld>
  <p:clrMapOvr>
    <a:masterClrMapping/>
  </p:clrMapOvr>
  <mc:AlternateContent xmlns:mc="http://schemas.openxmlformats.org/markup-compatibility/2006" xmlns:p14="http://schemas.microsoft.com/office/powerpoint/2010/main">
    <mc:Choice Requires="p14">
      <p:transition spd="slow" p14:dur="2000" advTm="34581"/>
    </mc:Choice>
    <mc:Fallback xmlns="">
      <p:transition spd="slow" advTm="34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Maitrise des documents</a:t>
            </a:r>
            <a:endParaRPr lang="fr-FR" altLang="fr-FR" dirty="0">
              <a:solidFill>
                <a:schemeClr val="accent1">
                  <a:lumMod val="75000"/>
                </a:schemeClr>
              </a:solidFill>
            </a:endParaRPr>
          </a:p>
        </p:txBody>
      </p:sp>
      <p:sp>
        <p:nvSpPr>
          <p:cNvPr id="5" name="Text Box 4"/>
          <p:cNvSpPr txBox="1">
            <a:spLocks noChangeArrowheads="1"/>
          </p:cNvSpPr>
          <p:nvPr/>
        </p:nvSpPr>
        <p:spPr bwMode="auto">
          <a:xfrm>
            <a:off x="230235" y="764704"/>
            <a:ext cx="8772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2400" b="1" dirty="0" smtClean="0">
                <a:solidFill>
                  <a:schemeClr val="accent1"/>
                </a:solidFill>
                <a:latin typeface="Calibri" pitchFamily="34" charset="0"/>
                <a:ea typeface="ＭＳ Ｐゴシック" pitchFamily="34" charset="-128"/>
              </a:rPr>
              <a:t>Il est possible de proposer un nouveau document :</a:t>
            </a:r>
          </a:p>
        </p:txBody>
      </p:sp>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b="32836"/>
          <a:stretch/>
        </p:blipFill>
        <p:spPr bwMode="auto">
          <a:xfrm>
            <a:off x="2339752" y="1259905"/>
            <a:ext cx="5288539" cy="1940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4184573" y="1195537"/>
            <a:ext cx="864096" cy="618455"/>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cxnSp>
        <p:nvCxnSpPr>
          <p:cNvPr id="8" name="Connecteur droit avec flèche 7"/>
          <p:cNvCxnSpPr>
            <a:stCxn id="6" idx="2"/>
          </p:cNvCxnSpPr>
          <p:nvPr/>
        </p:nvCxnSpPr>
        <p:spPr bwMode="auto">
          <a:xfrm flipH="1">
            <a:off x="3995936" y="1813992"/>
            <a:ext cx="620685" cy="678904"/>
          </a:xfrm>
          <a:prstGeom prst="straightConnector1">
            <a:avLst/>
          </a:prstGeom>
          <a:ln w="57150">
            <a:solidFill>
              <a:srgbClr val="FF0000"/>
            </a:solidFill>
            <a:headEnd type="none" w="med" len="med"/>
            <a:tailEnd type="arrow"/>
          </a:ln>
        </p:spPr>
        <p:style>
          <a:lnRef idx="1">
            <a:schemeClr val="accent3"/>
          </a:lnRef>
          <a:fillRef idx="0">
            <a:schemeClr val="accent3"/>
          </a:fillRef>
          <a:effectRef idx="0">
            <a:schemeClr val="accent3"/>
          </a:effectRef>
          <a:fontRef idx="minor">
            <a:schemeClr val="tx1"/>
          </a:fontRef>
        </p:style>
      </p:cxnSp>
      <p:sp>
        <p:nvSpPr>
          <p:cNvPr id="16" name="Rectangle 15"/>
          <p:cNvSpPr/>
          <p:nvPr/>
        </p:nvSpPr>
        <p:spPr bwMode="auto">
          <a:xfrm>
            <a:off x="2555776" y="2492896"/>
            <a:ext cx="2232248" cy="618455"/>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4573" y="3502124"/>
            <a:ext cx="4552208" cy="2778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avec flèche 19"/>
          <p:cNvCxnSpPr/>
          <p:nvPr/>
        </p:nvCxnSpPr>
        <p:spPr bwMode="auto">
          <a:xfrm>
            <a:off x="2744414" y="3111351"/>
            <a:ext cx="1561864" cy="533673"/>
          </a:xfrm>
          <a:prstGeom prst="straightConnector1">
            <a:avLst/>
          </a:prstGeom>
          <a:ln w="57150">
            <a:solidFill>
              <a:srgbClr val="FF0000"/>
            </a:solidFill>
            <a:headEnd type="none" w="med" len="med"/>
            <a:tailEnd type="arrow"/>
          </a:ln>
        </p:spPr>
        <p:style>
          <a:lnRef idx="1">
            <a:schemeClr val="accent3"/>
          </a:lnRef>
          <a:fillRef idx="0">
            <a:schemeClr val="accent3"/>
          </a:fillRef>
          <a:effectRef idx="0">
            <a:schemeClr val="accent3"/>
          </a:effectRef>
          <a:fontRef idx="minor">
            <a:schemeClr val="tx1"/>
          </a:fontRef>
        </p:style>
      </p:cxnSp>
      <p:sp>
        <p:nvSpPr>
          <p:cNvPr id="22" name="Text Box 4"/>
          <p:cNvSpPr txBox="1">
            <a:spLocks noChangeArrowheads="1"/>
          </p:cNvSpPr>
          <p:nvPr/>
        </p:nvSpPr>
        <p:spPr bwMode="auto">
          <a:xfrm>
            <a:off x="203348" y="3736901"/>
            <a:ext cx="37925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marL="0" indent="0" algn="just" eaLnBrk="1" hangingPunct="1"/>
            <a:r>
              <a:rPr lang="fr-FR" altLang="fr-FR" b="1" dirty="0" smtClean="0">
                <a:solidFill>
                  <a:schemeClr val="accent1"/>
                </a:solidFill>
                <a:latin typeface="Calibri" pitchFamily="34" charset="0"/>
                <a:ea typeface="ＭＳ Ｐゴシック" pitchFamily="34" charset="-128"/>
              </a:rPr>
              <a:t>Seul le champs « titre » est obligatoire mais les informations transmises permettront au gestionnaire documentaire de juger de la pertinence de la proposition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2297658"/>
      </p:ext>
    </p:extLst>
  </p:cSld>
  <p:clrMapOvr>
    <a:masterClrMapping/>
  </p:clrMapOvr>
  <mc:AlternateContent xmlns:mc="http://schemas.openxmlformats.org/markup-compatibility/2006" xmlns:p14="http://schemas.microsoft.com/office/powerpoint/2010/main">
    <mc:Choice Requires="p14">
      <p:transition spd="slow" p14:dur="2000" advTm="32840"/>
    </mc:Choice>
    <mc:Fallback xmlns="">
      <p:transition spd="slow" advTm="32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500"/>
                                        <p:tgtEl>
                                          <p:spTgt spid="10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6" grpId="0" animBg="1"/>
      <p:bldP spid="16"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9388" y="90488"/>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La Biologie Délocalisée</a:t>
            </a:r>
            <a:endParaRPr lang="fr-FR" altLang="fr-FR" dirty="0">
              <a:solidFill>
                <a:schemeClr val="accent1">
                  <a:lumMod val="75000"/>
                </a:schemeClr>
              </a:solidFill>
            </a:endParaRPr>
          </a:p>
        </p:txBody>
      </p:sp>
      <p:sp>
        <p:nvSpPr>
          <p:cNvPr id="3" name="Rectangle 4"/>
          <p:cNvSpPr>
            <a:spLocks noChangeArrowheads="1"/>
          </p:cNvSpPr>
          <p:nvPr/>
        </p:nvSpPr>
        <p:spPr bwMode="auto">
          <a:xfrm>
            <a:off x="359532" y="2060848"/>
            <a:ext cx="842493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a:buFont typeface="Arial" panose="020B0604020202020204" pitchFamily="34" charset="0"/>
              <a:buChar char="•"/>
            </a:pPr>
            <a:r>
              <a:rPr lang="fr-FR" sz="1800" b="1" u="sng" dirty="0">
                <a:solidFill>
                  <a:schemeClr val="accent4"/>
                </a:solidFill>
                <a:latin typeface="Calibri" pitchFamily="34" charset="0"/>
                <a:ea typeface="ＭＳ Ｐゴシック" pitchFamily="34" charset="-128"/>
              </a:rPr>
              <a:t>Arrêté du 1er août 2016 </a:t>
            </a:r>
            <a:r>
              <a:rPr lang="fr-FR" sz="1800" b="1" dirty="0" smtClean="0">
                <a:solidFill>
                  <a:schemeClr val="accent4"/>
                </a:solidFill>
                <a:latin typeface="Calibri" pitchFamily="34" charset="0"/>
                <a:ea typeface="ＭＳ Ｐゴシック" pitchFamily="34" charset="-128"/>
                <a:sym typeface="Wingdings" panose="05000000000000000000" pitchFamily="2" charset="2"/>
              </a:rPr>
              <a:t> </a:t>
            </a:r>
            <a:r>
              <a:rPr lang="fr-FR" altLang="fr-FR" sz="1800" i="1" dirty="0" smtClean="0">
                <a:solidFill>
                  <a:schemeClr val="accent1"/>
                </a:solidFill>
                <a:latin typeface="Calibri" pitchFamily="34" charset="0"/>
                <a:ea typeface="ＭＳ Ｐゴシック" pitchFamily="34" charset="-128"/>
                <a:sym typeface="Wingdings" panose="05000000000000000000" pitchFamily="2" charset="2"/>
              </a:rPr>
              <a:t>Par extension définit ce qui relève de la biologie médicale.</a:t>
            </a:r>
          </a:p>
          <a:p>
            <a:pPr marL="285750" indent="-285750" algn="just">
              <a:buFont typeface="Arial" panose="020B0604020202020204" pitchFamily="34" charset="0"/>
              <a:buChar char="•"/>
            </a:pPr>
            <a:endParaRPr lang="fr-FR" altLang="fr-FR" sz="1800" i="1" dirty="0" smtClean="0">
              <a:solidFill>
                <a:schemeClr val="accent1"/>
              </a:solidFill>
              <a:latin typeface="Calibri" pitchFamily="34" charset="0"/>
              <a:ea typeface="ＭＳ Ｐゴシック" pitchFamily="34" charset="-128"/>
            </a:endParaRPr>
          </a:p>
          <a:p>
            <a:pPr marL="285750" indent="-285750" algn="just">
              <a:buFont typeface="Arial" panose="020B0604020202020204" pitchFamily="34" charset="0"/>
              <a:buChar char="•"/>
            </a:pPr>
            <a:endParaRPr lang="fr-FR" altLang="fr-FR" sz="1800" i="1" dirty="0">
              <a:solidFill>
                <a:schemeClr val="accent1"/>
              </a:solidFill>
              <a:latin typeface="Calibri" pitchFamily="34" charset="0"/>
              <a:ea typeface="ＭＳ Ｐゴシック" pitchFamily="34" charset="-128"/>
            </a:endParaRPr>
          </a:p>
          <a:p>
            <a:pPr algn="just">
              <a:buFont typeface="Arial" panose="020B0604020202020204" pitchFamily="34" charset="0"/>
              <a:buChar char="•"/>
            </a:pPr>
            <a:r>
              <a:rPr lang="fr-FR" altLang="fr-FR" sz="1800" b="1" u="sng" dirty="0">
                <a:solidFill>
                  <a:schemeClr val="accent4"/>
                </a:solidFill>
                <a:latin typeface="Calibri" pitchFamily="34" charset="0"/>
                <a:ea typeface="ＭＳ Ｐゴシック" pitchFamily="34" charset="-128"/>
              </a:rPr>
              <a:t>Arrêté du 13 août 2014 </a:t>
            </a:r>
            <a:r>
              <a:rPr lang="fr-FR" altLang="fr-FR" sz="1800" b="1" u="sng" dirty="0">
                <a:solidFill>
                  <a:schemeClr val="accent4"/>
                </a:solidFill>
                <a:latin typeface="Calibri" pitchFamily="34" charset="0"/>
                <a:ea typeface="ＭＳ Ｐゴシック" pitchFamily="34" charset="-128"/>
                <a:sym typeface="Wingdings" panose="05000000000000000000" pitchFamily="2" charset="2"/>
              </a:rPr>
              <a:t></a:t>
            </a:r>
            <a:r>
              <a:rPr lang="fr-FR" altLang="fr-FR" sz="1800" b="1" dirty="0">
                <a:solidFill>
                  <a:schemeClr val="accent1"/>
                </a:solidFill>
                <a:latin typeface="Calibri" pitchFamily="34" charset="0"/>
                <a:ea typeface="ＭＳ Ｐゴシック" pitchFamily="34" charset="-128"/>
                <a:sym typeface="Wingdings" panose="05000000000000000000" pitchFamily="2" charset="2"/>
              </a:rPr>
              <a:t> </a:t>
            </a:r>
            <a:r>
              <a:rPr lang="fr-FR" sz="1800" i="1" dirty="0">
                <a:solidFill>
                  <a:schemeClr val="accent1"/>
                </a:solidFill>
                <a:latin typeface="Calibri" pitchFamily="34" charset="0"/>
                <a:ea typeface="ＭＳ Ｐゴシック" pitchFamily="34" charset="-128"/>
              </a:rPr>
              <a:t>fixe les catégories de professionnels de santé </a:t>
            </a:r>
            <a:r>
              <a:rPr lang="fr-FR" sz="1800" i="1" u="sng" dirty="0">
                <a:solidFill>
                  <a:schemeClr val="accent1"/>
                </a:solidFill>
                <a:latin typeface="Calibri" pitchFamily="34" charset="0"/>
                <a:ea typeface="ＭＳ Ｐゴシック" pitchFamily="34" charset="-128"/>
              </a:rPr>
              <a:t>autorisés</a:t>
            </a:r>
            <a:r>
              <a:rPr lang="fr-FR" sz="1800" i="1" dirty="0">
                <a:solidFill>
                  <a:schemeClr val="accent1"/>
                </a:solidFill>
                <a:latin typeface="Calibri" pitchFamily="34" charset="0"/>
                <a:ea typeface="ＭＳ Ｐゴシック" pitchFamily="34" charset="-128"/>
              </a:rPr>
              <a:t> à réaliser des </a:t>
            </a:r>
            <a:r>
              <a:rPr lang="fr-FR" sz="1800" i="1" dirty="0" smtClean="0">
                <a:solidFill>
                  <a:schemeClr val="accent1"/>
                </a:solidFill>
                <a:latin typeface="Calibri" pitchFamily="34" charset="0"/>
                <a:ea typeface="ＭＳ Ｐゴシック" pitchFamily="34" charset="-128"/>
              </a:rPr>
              <a:t>examens de biologie délocalisée. (Médecins, Sages-femmes, IDE, Techniciens de laboratoire).</a:t>
            </a:r>
            <a:endParaRPr lang="fr-FR" sz="1800" i="1" dirty="0">
              <a:solidFill>
                <a:schemeClr val="accent1"/>
              </a:solidFill>
              <a:latin typeface="Calibri" pitchFamily="34" charset="0"/>
              <a:ea typeface="ＭＳ Ｐゴシック" pitchFamily="34" charset="-128"/>
            </a:endParaRPr>
          </a:p>
          <a:p>
            <a:pPr algn="just">
              <a:buFont typeface="Arial" panose="020B0604020202020204" pitchFamily="34" charset="0"/>
              <a:buChar char="•"/>
            </a:pPr>
            <a:endParaRPr lang="fr-FR" altLang="fr-FR" sz="1800" b="1" dirty="0" smtClean="0">
              <a:solidFill>
                <a:schemeClr val="accent1"/>
              </a:solidFill>
              <a:latin typeface="Calibri" pitchFamily="34" charset="0"/>
              <a:ea typeface="ＭＳ Ｐゴシック" pitchFamily="34" charset="-128"/>
            </a:endParaRPr>
          </a:p>
          <a:p>
            <a:pPr algn="just">
              <a:buFont typeface="Arial" panose="020B0604020202020204" pitchFamily="34" charset="0"/>
              <a:buChar char="•"/>
            </a:pPr>
            <a:endParaRPr lang="fr-FR" altLang="fr-FR" sz="1800" b="1" dirty="0">
              <a:solidFill>
                <a:schemeClr val="accent1"/>
              </a:solidFill>
              <a:latin typeface="Calibri" pitchFamily="34" charset="0"/>
              <a:ea typeface="ＭＳ Ｐゴシック" pitchFamily="34" charset="-128"/>
            </a:endParaRPr>
          </a:p>
          <a:p>
            <a:pPr algn="just">
              <a:buFont typeface="Arial" panose="020B0604020202020204" pitchFamily="34" charset="0"/>
              <a:buChar char="•"/>
            </a:pPr>
            <a:r>
              <a:rPr lang="fr-FR" sz="1800" b="1" u="sng" dirty="0">
                <a:solidFill>
                  <a:schemeClr val="accent4"/>
                </a:solidFill>
                <a:latin typeface="Calibri" pitchFamily="34" charset="0"/>
                <a:ea typeface="ＭＳ Ｐゴシック" pitchFamily="34" charset="-128"/>
              </a:rPr>
              <a:t>Article L6211-18 du code de la santé publique </a:t>
            </a:r>
            <a:r>
              <a:rPr lang="fr-FR" sz="1800" b="1" u="sng" dirty="0">
                <a:solidFill>
                  <a:schemeClr val="accent4"/>
                </a:solidFill>
                <a:latin typeface="Calibri" pitchFamily="34" charset="0"/>
                <a:ea typeface="ＭＳ Ｐゴシック" pitchFamily="34" charset="-128"/>
                <a:sym typeface="Wingdings" panose="05000000000000000000" pitchFamily="2" charset="2"/>
              </a:rPr>
              <a:t>  </a:t>
            </a:r>
            <a:r>
              <a:rPr lang="fr-FR" sz="1800" i="1" dirty="0">
                <a:solidFill>
                  <a:schemeClr val="accent1"/>
                </a:solidFill>
                <a:latin typeface="Calibri" pitchFamily="34" charset="0"/>
                <a:ea typeface="ＭＳ Ｐゴシック" pitchFamily="34" charset="-128"/>
                <a:sym typeface="Wingdings" panose="05000000000000000000" pitchFamily="2" charset="2"/>
              </a:rPr>
              <a:t>définit que </a:t>
            </a:r>
            <a:r>
              <a:rPr lang="fr-FR" sz="1800" i="1" dirty="0" smtClean="0">
                <a:solidFill>
                  <a:schemeClr val="accent1"/>
                </a:solidFill>
                <a:latin typeface="Calibri" pitchFamily="34" charset="0"/>
                <a:ea typeface="ＭＳ Ｐゴシック" pitchFamily="34" charset="-128"/>
                <a:sym typeface="Wingdings" panose="05000000000000000000" pitchFamily="2" charset="2"/>
              </a:rPr>
              <a:t>la biologie délocalisée</a:t>
            </a:r>
            <a:r>
              <a:rPr lang="fr-FR" sz="1800" i="1" dirty="0" smtClean="0">
                <a:solidFill>
                  <a:schemeClr val="accent1"/>
                </a:solidFill>
                <a:latin typeface="Calibri" pitchFamily="34" charset="0"/>
                <a:ea typeface="ＭＳ Ｐゴシック" pitchFamily="34" charset="-128"/>
              </a:rPr>
              <a:t> </a:t>
            </a:r>
            <a:r>
              <a:rPr lang="fr-FR" sz="1800" i="1" dirty="0">
                <a:solidFill>
                  <a:schemeClr val="accent1"/>
                </a:solidFill>
                <a:latin typeface="Calibri" pitchFamily="34" charset="0"/>
                <a:ea typeface="ＭＳ Ｐゴシック" pitchFamily="34" charset="-128"/>
              </a:rPr>
              <a:t>ne peut être réalisée </a:t>
            </a:r>
            <a:r>
              <a:rPr lang="fr-FR" sz="1800" i="1" dirty="0" smtClean="0">
                <a:solidFill>
                  <a:schemeClr val="accent1"/>
                </a:solidFill>
                <a:latin typeface="Calibri" pitchFamily="34" charset="0"/>
                <a:ea typeface="ＭＳ Ｐゴシック" pitchFamily="34" charset="-128"/>
              </a:rPr>
              <a:t>qu'au </a:t>
            </a:r>
            <a:r>
              <a:rPr lang="fr-FR" sz="1800" i="1" dirty="0">
                <a:solidFill>
                  <a:schemeClr val="accent1"/>
                </a:solidFill>
                <a:latin typeface="Calibri" pitchFamily="34" charset="0"/>
                <a:ea typeface="ＭＳ Ｐゴシック" pitchFamily="34" charset="-128"/>
              </a:rPr>
              <a:t>cas où elle est rendue nécessaire par une décision thérapeutique </a:t>
            </a:r>
            <a:r>
              <a:rPr lang="fr-FR" sz="1800" i="1" dirty="0" smtClean="0">
                <a:solidFill>
                  <a:schemeClr val="accent1"/>
                </a:solidFill>
                <a:latin typeface="Calibri" pitchFamily="34" charset="0"/>
                <a:ea typeface="ＭＳ Ｐゴシック" pitchFamily="34" charset="-128"/>
              </a:rPr>
              <a:t>urgente.</a:t>
            </a:r>
            <a:endParaRPr lang="fr-FR" altLang="fr-FR" sz="1800" i="1" dirty="0">
              <a:solidFill>
                <a:schemeClr val="accent1"/>
              </a:solidFill>
              <a:latin typeface="Calibri" pitchFamily="34" charset="0"/>
              <a:ea typeface="ＭＳ Ｐゴシック" pitchFamily="34" charset="-128"/>
            </a:endParaRPr>
          </a:p>
        </p:txBody>
      </p:sp>
      <p:sp>
        <p:nvSpPr>
          <p:cNvPr id="4" name="Rectangle 3"/>
          <p:cNvSpPr/>
          <p:nvPr/>
        </p:nvSpPr>
        <p:spPr>
          <a:xfrm>
            <a:off x="179388" y="692696"/>
            <a:ext cx="8569076" cy="1200329"/>
          </a:xfrm>
          <a:prstGeom prst="rect">
            <a:avLst/>
          </a:prstGeom>
        </p:spPr>
        <p:txBody>
          <a:bodyPr wrap="square">
            <a:spAutoFit/>
          </a:bodyPr>
          <a:lstStyle/>
          <a:p>
            <a:pPr algn="ctr"/>
            <a:r>
              <a:rPr lang="fr-FR" sz="1800" b="1" dirty="0">
                <a:solidFill>
                  <a:schemeClr val="tx2"/>
                </a:solidFill>
                <a:latin typeface="Calibri" pitchFamily="34" charset="0"/>
                <a:ea typeface="ＭＳ Ｐゴシック" pitchFamily="34" charset="-128"/>
              </a:rPr>
              <a:t>« </a:t>
            </a:r>
            <a:r>
              <a:rPr lang="fr-FR" sz="1800" b="1" dirty="0" smtClean="0">
                <a:solidFill>
                  <a:schemeClr val="tx2"/>
                </a:solidFill>
                <a:latin typeface="Calibri" pitchFamily="34" charset="0"/>
                <a:ea typeface="ＭＳ Ｐゴシック" pitchFamily="34" charset="-128"/>
              </a:rPr>
              <a:t>Tout </a:t>
            </a:r>
            <a:r>
              <a:rPr lang="fr-FR" sz="1800" b="1" dirty="0">
                <a:solidFill>
                  <a:schemeClr val="tx2"/>
                </a:solidFill>
                <a:latin typeface="Calibri" pitchFamily="34" charset="0"/>
                <a:ea typeface="ＭＳ Ｐゴシック" pitchFamily="34" charset="-128"/>
              </a:rPr>
              <a:t>examen de biologie médicale dont la phase analytique est réalisée en dehors du local du laboratoire de biologie médicale </a:t>
            </a:r>
            <a:r>
              <a:rPr lang="fr-FR" sz="1800" b="1" dirty="0" smtClean="0">
                <a:solidFill>
                  <a:schemeClr val="tx2"/>
                </a:solidFill>
                <a:latin typeface="Calibri" pitchFamily="34" charset="0"/>
                <a:ea typeface="ＭＳ Ｐゴシック" pitchFamily="34" charset="-128"/>
              </a:rPr>
              <a:t>»</a:t>
            </a:r>
          </a:p>
          <a:p>
            <a:pPr algn="ctr"/>
            <a:endParaRPr lang="fr-FR" sz="1800" b="1" dirty="0">
              <a:solidFill>
                <a:schemeClr val="tx2"/>
              </a:solidFill>
              <a:latin typeface="Calibri" pitchFamily="34" charset="0"/>
              <a:ea typeface="ＭＳ Ｐゴシック" pitchFamily="34" charset="-128"/>
            </a:endParaRPr>
          </a:p>
          <a:p>
            <a:pPr algn="ctr"/>
            <a:r>
              <a:rPr lang="fr-FR" sz="1800" b="1" dirty="0" smtClean="0">
                <a:solidFill>
                  <a:schemeClr val="tx2"/>
                </a:solidFill>
                <a:latin typeface="Calibri" pitchFamily="34" charset="0"/>
                <a:ea typeface="ＭＳ Ｐゴシック" pitchFamily="34" charset="-128"/>
              </a:rPr>
              <a:t>EBMD = Examen de biologie médicale délocalisée</a:t>
            </a:r>
            <a:endParaRPr lang="fr-FR" sz="1800" b="1" dirty="0">
              <a:solidFill>
                <a:schemeClr val="tx2"/>
              </a:solidFill>
              <a:latin typeface="Calibri" pitchFamily="34" charset="0"/>
              <a:ea typeface="ＭＳ Ｐゴシック" pitchFamily="34" charset="-128"/>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96303423"/>
      </p:ext>
    </p:extLst>
  </p:cSld>
  <p:clrMapOvr>
    <a:masterClrMapping/>
  </p:clrMapOvr>
  <mc:AlternateContent xmlns:mc="http://schemas.openxmlformats.org/markup-compatibility/2006" xmlns:p14="http://schemas.microsoft.com/office/powerpoint/2010/main">
    <mc:Choice Requires="p14">
      <p:transition spd="slow" p14:dur="2000" advTm="80638"/>
    </mc:Choice>
    <mc:Fallback xmlns="">
      <p:transition spd="slow" advTm="80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Espace réservé du contenu 1"/>
          <p:cNvGraphicFramePr>
            <a:graphicFrameLocks noGrp="1"/>
          </p:cNvGraphicFramePr>
          <p:nvPr>
            <p:ph idx="4294967295"/>
            <p:extLst>
              <p:ext uri="{D42A27DB-BD31-4B8C-83A1-F6EECF244321}">
                <p14:modId xmlns:p14="http://schemas.microsoft.com/office/powerpoint/2010/main" val="769967828"/>
              </p:ext>
            </p:extLst>
          </p:nvPr>
        </p:nvGraphicFramePr>
        <p:xfrm>
          <a:off x="217784" y="908720"/>
          <a:ext cx="8674696" cy="540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Système de Management de la Qualité</a:t>
            </a:r>
            <a:endParaRPr lang="fr-FR" altLang="fr-FR" dirty="0">
              <a:solidFill>
                <a:schemeClr val="accent1">
                  <a:lumMod val="75000"/>
                </a:schemeClr>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cSld>
  <p:clrMapOvr>
    <a:masterClrMapping/>
  </p:clrMapOvr>
  <p:transition advTm="332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graphicEl>
                                              <a:dgm id="{D8ACB187-D922-4C41-85BC-C72F8C5EDCAA}"/>
                                            </p:graphicEl>
                                          </p:spTgt>
                                        </p:tgtEl>
                                        <p:attrNameLst>
                                          <p:attrName>style.visibility</p:attrName>
                                        </p:attrNameLst>
                                      </p:cBhvr>
                                      <p:to>
                                        <p:strVal val="visible"/>
                                      </p:to>
                                    </p:set>
                                    <p:animEffect transition="in" filter="fade">
                                      <p:cBhvr>
                                        <p:cTn id="11" dur="500"/>
                                        <p:tgtEl>
                                          <p:spTgt spid="2">
                                            <p:graphicEl>
                                              <a:dgm id="{D8ACB187-D922-4C41-85BC-C72F8C5EDCAA}"/>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graphicEl>
                                              <a:dgm id="{6986FC43-FECF-4EDC-92BB-BE12E3E0DBF9}"/>
                                            </p:graphicEl>
                                          </p:spTgt>
                                        </p:tgtEl>
                                        <p:attrNameLst>
                                          <p:attrName>style.visibility</p:attrName>
                                        </p:attrNameLst>
                                      </p:cBhvr>
                                      <p:to>
                                        <p:strVal val="visible"/>
                                      </p:to>
                                    </p:set>
                                    <p:animEffect transition="in" filter="fade">
                                      <p:cBhvr>
                                        <p:cTn id="14" dur="500"/>
                                        <p:tgtEl>
                                          <p:spTgt spid="2">
                                            <p:graphicEl>
                                              <a:dgm id="{6986FC43-FECF-4EDC-92BB-BE12E3E0DBF9}"/>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graphicEl>
                                              <a:dgm id="{7F8DC193-E823-4DCC-BAFA-0B1696323EA5}"/>
                                            </p:graphicEl>
                                          </p:spTgt>
                                        </p:tgtEl>
                                        <p:attrNameLst>
                                          <p:attrName>style.visibility</p:attrName>
                                        </p:attrNameLst>
                                      </p:cBhvr>
                                      <p:to>
                                        <p:strVal val="visible"/>
                                      </p:to>
                                    </p:set>
                                    <p:animEffect transition="in" filter="fade">
                                      <p:cBhvr>
                                        <p:cTn id="19" dur="500"/>
                                        <p:tgtEl>
                                          <p:spTgt spid="2">
                                            <p:graphicEl>
                                              <a:dgm id="{7F8DC193-E823-4DCC-BAFA-0B1696323EA5}"/>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graphicEl>
                                              <a:dgm id="{9010C5A9-3903-422F-A863-59AA7E5BA053}"/>
                                            </p:graphicEl>
                                          </p:spTgt>
                                        </p:tgtEl>
                                        <p:attrNameLst>
                                          <p:attrName>style.visibility</p:attrName>
                                        </p:attrNameLst>
                                      </p:cBhvr>
                                      <p:to>
                                        <p:strVal val="visible"/>
                                      </p:to>
                                    </p:set>
                                    <p:animEffect transition="in" filter="fade">
                                      <p:cBhvr>
                                        <p:cTn id="22" dur="500"/>
                                        <p:tgtEl>
                                          <p:spTgt spid="2">
                                            <p:graphicEl>
                                              <a:dgm id="{9010C5A9-3903-422F-A863-59AA7E5BA05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DE877D78-7F65-4BE6-969D-4BF9C83F2D7E}"/>
                                            </p:graphicEl>
                                          </p:spTgt>
                                        </p:tgtEl>
                                        <p:attrNameLst>
                                          <p:attrName>style.visibility</p:attrName>
                                        </p:attrNameLst>
                                      </p:cBhvr>
                                      <p:to>
                                        <p:strVal val="visible"/>
                                      </p:to>
                                    </p:set>
                                    <p:animEffect transition="in" filter="fade">
                                      <p:cBhvr>
                                        <p:cTn id="27" dur="500"/>
                                        <p:tgtEl>
                                          <p:spTgt spid="2">
                                            <p:graphicEl>
                                              <a:dgm id="{DE877D78-7F65-4BE6-969D-4BF9C83F2D7E}"/>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graphicEl>
                                              <a:dgm id="{5720504A-5141-4078-844E-236E9C3AE3E0}"/>
                                            </p:graphicEl>
                                          </p:spTgt>
                                        </p:tgtEl>
                                        <p:attrNameLst>
                                          <p:attrName>style.visibility</p:attrName>
                                        </p:attrNameLst>
                                      </p:cBhvr>
                                      <p:to>
                                        <p:strVal val="visible"/>
                                      </p:to>
                                    </p:set>
                                    <p:animEffect transition="in" filter="fade">
                                      <p:cBhvr>
                                        <p:cTn id="30" dur="500"/>
                                        <p:tgtEl>
                                          <p:spTgt spid="2">
                                            <p:graphicEl>
                                              <a:dgm id="{5720504A-5141-4078-844E-236E9C3AE3E0}"/>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graphicEl>
                                              <a:dgm id="{B9DBB3C4-F51F-4573-9774-1DBF3E8C4DB8}"/>
                                            </p:graphicEl>
                                          </p:spTgt>
                                        </p:tgtEl>
                                        <p:attrNameLst>
                                          <p:attrName>style.visibility</p:attrName>
                                        </p:attrNameLst>
                                      </p:cBhvr>
                                      <p:to>
                                        <p:strVal val="visible"/>
                                      </p:to>
                                    </p:set>
                                    <p:animEffect transition="in" filter="fade">
                                      <p:cBhvr>
                                        <p:cTn id="35" dur="500"/>
                                        <p:tgtEl>
                                          <p:spTgt spid="2">
                                            <p:graphicEl>
                                              <a:dgm id="{B9DBB3C4-F51F-4573-9774-1DBF3E8C4DB8}"/>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graphicEl>
                                              <a:dgm id="{5948781D-4F10-4045-AF29-A95AE7B016AE}"/>
                                            </p:graphicEl>
                                          </p:spTgt>
                                        </p:tgtEl>
                                        <p:attrNameLst>
                                          <p:attrName>style.visibility</p:attrName>
                                        </p:attrNameLst>
                                      </p:cBhvr>
                                      <p:to>
                                        <p:strVal val="visible"/>
                                      </p:to>
                                    </p:set>
                                    <p:animEffect transition="in" filter="fade">
                                      <p:cBhvr>
                                        <p:cTn id="38" dur="500"/>
                                        <p:tgtEl>
                                          <p:spTgt spid="2">
                                            <p:graphicEl>
                                              <a:dgm id="{5948781D-4F10-4045-AF29-A95AE7B016AE}"/>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graphicEl>
                                              <a:dgm id="{127BD468-3A8F-49B9-9059-3F90226908FD}"/>
                                            </p:graphicEl>
                                          </p:spTgt>
                                        </p:tgtEl>
                                        <p:attrNameLst>
                                          <p:attrName>style.visibility</p:attrName>
                                        </p:attrNameLst>
                                      </p:cBhvr>
                                      <p:to>
                                        <p:strVal val="visible"/>
                                      </p:to>
                                    </p:set>
                                    <p:animEffect transition="in" filter="fade">
                                      <p:cBhvr>
                                        <p:cTn id="43" dur="500"/>
                                        <p:tgtEl>
                                          <p:spTgt spid="2">
                                            <p:graphicEl>
                                              <a:dgm id="{127BD468-3A8F-49B9-9059-3F90226908FD}"/>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graphicEl>
                                              <a:dgm id="{83398F8A-EA70-4149-8545-DC5F42F60114}"/>
                                            </p:graphicEl>
                                          </p:spTgt>
                                        </p:tgtEl>
                                        <p:attrNameLst>
                                          <p:attrName>style.visibility</p:attrName>
                                        </p:attrNameLst>
                                      </p:cBhvr>
                                      <p:to>
                                        <p:strVal val="visible"/>
                                      </p:to>
                                    </p:set>
                                    <p:animEffect transition="in" filter="fade">
                                      <p:cBhvr>
                                        <p:cTn id="46" dur="500"/>
                                        <p:tgtEl>
                                          <p:spTgt spid="2">
                                            <p:graphicEl>
                                              <a:dgm id="{83398F8A-EA70-4149-8545-DC5F42F60114}"/>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graphicEl>
                                              <a:dgm id="{C2A97DA0-7FDB-41B7-BEEA-8F9389FB2CA2}"/>
                                            </p:graphicEl>
                                          </p:spTgt>
                                        </p:tgtEl>
                                        <p:attrNameLst>
                                          <p:attrName>style.visibility</p:attrName>
                                        </p:attrNameLst>
                                      </p:cBhvr>
                                      <p:to>
                                        <p:strVal val="visible"/>
                                      </p:to>
                                    </p:set>
                                    <p:animEffect transition="in" filter="fade">
                                      <p:cBhvr>
                                        <p:cTn id="51" dur="500"/>
                                        <p:tgtEl>
                                          <p:spTgt spid="2">
                                            <p:graphicEl>
                                              <a:dgm id="{C2A97DA0-7FDB-41B7-BEEA-8F9389FB2CA2}"/>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graphicEl>
                                              <a:dgm id="{2836A52D-FA48-494E-AE51-7AEAB988AADD}"/>
                                            </p:graphicEl>
                                          </p:spTgt>
                                        </p:tgtEl>
                                        <p:attrNameLst>
                                          <p:attrName>style.visibility</p:attrName>
                                        </p:attrNameLst>
                                      </p:cBhvr>
                                      <p:to>
                                        <p:strVal val="visible"/>
                                      </p:to>
                                    </p:set>
                                    <p:animEffect transition="in" filter="fade">
                                      <p:cBhvr>
                                        <p:cTn id="54" dur="500"/>
                                        <p:tgtEl>
                                          <p:spTgt spid="2">
                                            <p:graphicEl>
                                              <a:dgm id="{2836A52D-FA48-494E-AE51-7AEAB988AADD}"/>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graphicEl>
                                              <a:dgm id="{503E2898-D894-4941-B529-E6865D4504B5}"/>
                                            </p:graphicEl>
                                          </p:spTgt>
                                        </p:tgtEl>
                                        <p:attrNameLst>
                                          <p:attrName>style.visibility</p:attrName>
                                        </p:attrNameLst>
                                      </p:cBhvr>
                                      <p:to>
                                        <p:strVal val="visible"/>
                                      </p:to>
                                    </p:set>
                                    <p:animEffect transition="in" filter="fade">
                                      <p:cBhvr>
                                        <p:cTn id="59" dur="500"/>
                                        <p:tgtEl>
                                          <p:spTgt spid="2">
                                            <p:graphicEl>
                                              <a:dgm id="{503E2898-D894-4941-B529-E6865D4504B5}"/>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
                                            <p:graphicEl>
                                              <a:dgm id="{114C70BE-00A6-4600-8420-E97CDC1F0853}"/>
                                            </p:graphicEl>
                                          </p:spTgt>
                                        </p:tgtEl>
                                        <p:attrNameLst>
                                          <p:attrName>style.visibility</p:attrName>
                                        </p:attrNameLst>
                                      </p:cBhvr>
                                      <p:to>
                                        <p:strVal val="visible"/>
                                      </p:to>
                                    </p:set>
                                    <p:animEffect transition="in" filter="fade">
                                      <p:cBhvr>
                                        <p:cTn id="62" dur="500"/>
                                        <p:tgtEl>
                                          <p:spTgt spid="2">
                                            <p:graphicEl>
                                              <a:dgm id="{114C70BE-00A6-4600-8420-E97CDC1F085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
                </p:tgtEl>
              </p:cMediaNode>
            </p:audio>
          </p:childTnLst>
        </p:cTn>
      </p:par>
    </p:tnLst>
    <p:bldLst>
      <p:bldGraphic spid="2"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er 51"/>
          <p:cNvGrpSpPr>
            <a:grpSpLocks/>
          </p:cNvGrpSpPr>
          <p:nvPr/>
        </p:nvGrpSpPr>
        <p:grpSpPr bwMode="auto">
          <a:xfrm>
            <a:off x="823400" y="3485846"/>
            <a:ext cx="1790700" cy="1797050"/>
            <a:chOff x="2332590" y="1890365"/>
            <a:chExt cx="2595899" cy="2604364"/>
          </a:xfrm>
        </p:grpSpPr>
        <p:sp>
          <p:nvSpPr>
            <p:cNvPr id="53" name="Arc 52"/>
            <p:cNvSpPr>
              <a:spLocks noChangeArrowheads="1"/>
            </p:cNvSpPr>
            <p:nvPr/>
          </p:nvSpPr>
          <p:spPr bwMode="auto">
            <a:xfrm>
              <a:off x="2332590" y="1890365"/>
              <a:ext cx="2595899" cy="2595161"/>
            </a:xfrm>
            <a:custGeom>
              <a:avLst/>
              <a:gdLst>
                <a:gd name="T0" fmla="*/ 1297951 w 2595899"/>
                <a:gd name="T1" fmla="*/ 0 h 2595161"/>
                <a:gd name="T2" fmla="*/ 1297950 w 2595899"/>
                <a:gd name="T3" fmla="*/ 1297581 h 2595161"/>
                <a:gd name="T4" fmla="*/ 2595891 w 2595899"/>
                <a:gd name="T5" fmla="*/ 1302026 h 2595161"/>
                <a:gd name="T6" fmla="*/ 11796480 60000 65536"/>
                <a:gd name="T7" fmla="*/ 11796480 60000 65536"/>
                <a:gd name="T8" fmla="*/ 5898240 60000 65536"/>
                <a:gd name="T9" fmla="*/ 1297951 w 2595899"/>
                <a:gd name="T10" fmla="*/ 0 h 2595161"/>
                <a:gd name="T11" fmla="*/ 2595899 w 2595899"/>
                <a:gd name="T12" fmla="*/ 1302026 h 2595161"/>
              </a:gdLst>
              <a:ahLst/>
              <a:cxnLst>
                <a:cxn ang="T6">
                  <a:pos x="T0" y="T1"/>
                </a:cxn>
                <a:cxn ang="T7">
                  <a:pos x="T2" y="T3"/>
                </a:cxn>
                <a:cxn ang="T8">
                  <a:pos x="T4" y="T5"/>
                </a:cxn>
              </a:cxnLst>
              <a:rect l="T9" t="T10" r="T11" b="T12"/>
              <a:pathLst>
                <a:path w="2595899" h="2595161" stroke="0">
                  <a:moveTo>
                    <a:pt x="1297951" y="0"/>
                  </a:moveTo>
                  <a:lnTo>
                    <a:pt x="1297950" y="0"/>
                  </a:lnTo>
                  <a:cubicBezTo>
                    <a:pt x="2014788" y="1"/>
                    <a:pt x="2595899" y="580947"/>
                    <a:pt x="2595899" y="1297581"/>
                  </a:cubicBezTo>
                  <a:cubicBezTo>
                    <a:pt x="2595899" y="1299064"/>
                    <a:pt x="2595896" y="1300547"/>
                    <a:pt x="2595891" y="1302029"/>
                  </a:cubicBezTo>
                  <a:lnTo>
                    <a:pt x="1297950" y="1297581"/>
                  </a:lnTo>
                  <a:lnTo>
                    <a:pt x="1297951" y="0"/>
                  </a:lnTo>
                  <a:close/>
                </a:path>
                <a:path w="2595899" h="2595161" fill="none">
                  <a:moveTo>
                    <a:pt x="1297951" y="0"/>
                  </a:moveTo>
                  <a:lnTo>
                    <a:pt x="1297950" y="0"/>
                  </a:lnTo>
                  <a:cubicBezTo>
                    <a:pt x="2014788" y="1"/>
                    <a:pt x="2595899" y="580947"/>
                    <a:pt x="2595899" y="1297581"/>
                  </a:cubicBezTo>
                  <a:cubicBezTo>
                    <a:pt x="2595899" y="1299064"/>
                    <a:pt x="2595896" y="1300547"/>
                    <a:pt x="2595891" y="1302029"/>
                  </a:cubicBezTo>
                </a:path>
              </a:pathLst>
            </a:custGeom>
            <a:solidFill>
              <a:schemeClr val="accent5">
                <a:lumMod val="40000"/>
                <a:lumOff val="60000"/>
              </a:schemeClr>
            </a:solidFill>
            <a:ln w="38100">
              <a:solidFill>
                <a:srgbClr val="4F81BD"/>
              </a:solidFill>
              <a:miter lim="800000"/>
              <a:headEnd/>
              <a:tailEnd/>
            </a:ln>
            <a:effectLst>
              <a:outerShdw blurRad="63500" dist="20000" dir="5400000" rotWithShape="0">
                <a:srgbClr val="000000">
                  <a:alpha val="37999"/>
                </a:srgbClr>
              </a:outerShdw>
            </a:effectLst>
          </p:spPr>
          <p:txBody>
            <a:bodyPr anchor="ctr"/>
            <a:lstStyle/>
            <a:p>
              <a:pPr>
                <a:defRPr/>
              </a:pPr>
              <a:endParaRPr lang="fr-FR">
                <a:ea typeface="MS PGothic" pitchFamily="34" charset="-128"/>
              </a:endParaRPr>
            </a:p>
          </p:txBody>
        </p:sp>
        <p:sp>
          <p:nvSpPr>
            <p:cNvPr id="54" name="Arc 53"/>
            <p:cNvSpPr>
              <a:spLocks noChangeArrowheads="1"/>
            </p:cNvSpPr>
            <p:nvPr/>
          </p:nvSpPr>
          <p:spPr bwMode="auto">
            <a:xfrm rot="5400000">
              <a:off x="2332959" y="1889996"/>
              <a:ext cx="2595161" cy="2595899"/>
            </a:xfrm>
            <a:custGeom>
              <a:avLst/>
              <a:gdLst>
                <a:gd name="T0" fmla="*/ 1297582 w 2595161"/>
                <a:gd name="T1" fmla="*/ 0 h 2595899"/>
                <a:gd name="T2" fmla="*/ 1297581 w 2595161"/>
                <a:gd name="T3" fmla="*/ 1297950 h 2595899"/>
                <a:gd name="T4" fmla="*/ 2595153 w 2595161"/>
                <a:gd name="T5" fmla="*/ 1302394 h 2595899"/>
                <a:gd name="T6" fmla="*/ 11796480 60000 65536"/>
                <a:gd name="T7" fmla="*/ 11796480 60000 65536"/>
                <a:gd name="T8" fmla="*/ 5898240 60000 65536"/>
                <a:gd name="T9" fmla="*/ 1297582 w 2595161"/>
                <a:gd name="T10" fmla="*/ 0 h 2595899"/>
                <a:gd name="T11" fmla="*/ 2595161 w 2595161"/>
                <a:gd name="T12" fmla="*/ 1302394 h 2595899"/>
              </a:gdLst>
              <a:ahLst/>
              <a:cxnLst>
                <a:cxn ang="T6">
                  <a:pos x="T0" y="T1"/>
                </a:cxn>
                <a:cxn ang="T7">
                  <a:pos x="T2" y="T3"/>
                </a:cxn>
                <a:cxn ang="T8">
                  <a:pos x="T4" y="T5"/>
                </a:cxn>
              </a:cxnLst>
              <a:rect l="T9" t="T10" r="T11" b="T12"/>
              <a:pathLst>
                <a:path w="2595161" h="2595899" stroke="0">
                  <a:moveTo>
                    <a:pt x="1297582" y="0"/>
                  </a:moveTo>
                  <a:lnTo>
                    <a:pt x="1297581" y="0"/>
                  </a:lnTo>
                  <a:cubicBezTo>
                    <a:pt x="2014215" y="1"/>
                    <a:pt x="2595161" y="581112"/>
                    <a:pt x="2595161" y="1297950"/>
                  </a:cubicBezTo>
                  <a:cubicBezTo>
                    <a:pt x="2595161" y="1299432"/>
                    <a:pt x="2595158" y="1300914"/>
                    <a:pt x="2595153" y="1302396"/>
                  </a:cubicBezTo>
                  <a:lnTo>
                    <a:pt x="1297581" y="1297950"/>
                  </a:lnTo>
                  <a:lnTo>
                    <a:pt x="1297582" y="0"/>
                  </a:lnTo>
                  <a:close/>
                </a:path>
                <a:path w="2595161" h="2595899" fill="none">
                  <a:moveTo>
                    <a:pt x="1297582" y="0"/>
                  </a:moveTo>
                  <a:lnTo>
                    <a:pt x="1297581" y="0"/>
                  </a:lnTo>
                  <a:cubicBezTo>
                    <a:pt x="2014215" y="1"/>
                    <a:pt x="2595161" y="581112"/>
                    <a:pt x="2595161" y="1297950"/>
                  </a:cubicBezTo>
                  <a:cubicBezTo>
                    <a:pt x="2595161" y="1299432"/>
                    <a:pt x="2595158" y="1300914"/>
                    <a:pt x="2595153" y="1302396"/>
                  </a:cubicBezTo>
                </a:path>
              </a:pathLst>
            </a:custGeom>
            <a:solidFill>
              <a:schemeClr val="accent3">
                <a:lumMod val="40000"/>
                <a:lumOff val="60000"/>
              </a:schemeClr>
            </a:solidFill>
            <a:ln w="38100">
              <a:solidFill>
                <a:srgbClr val="4F81BD"/>
              </a:solidFill>
              <a:miter lim="800000"/>
              <a:headEnd/>
              <a:tailEnd/>
            </a:ln>
            <a:effectLst>
              <a:outerShdw blurRad="63500" dist="20000" dir="5400000" rotWithShape="0">
                <a:srgbClr val="000000">
                  <a:alpha val="37999"/>
                </a:srgbClr>
              </a:outerShdw>
            </a:effectLst>
          </p:spPr>
          <p:txBody>
            <a:bodyPr anchor="ctr"/>
            <a:lstStyle/>
            <a:p>
              <a:pPr>
                <a:defRPr/>
              </a:pPr>
              <a:endParaRPr lang="fr-FR">
                <a:ea typeface="MS PGothic" pitchFamily="34" charset="-128"/>
              </a:endParaRPr>
            </a:p>
          </p:txBody>
        </p:sp>
        <p:sp>
          <p:nvSpPr>
            <p:cNvPr id="55" name="Arc 54"/>
            <p:cNvSpPr>
              <a:spLocks noChangeArrowheads="1"/>
            </p:cNvSpPr>
            <p:nvPr/>
          </p:nvSpPr>
          <p:spPr bwMode="auto">
            <a:xfrm rot="10800000">
              <a:off x="2332590" y="1899568"/>
              <a:ext cx="2595899" cy="2595161"/>
            </a:xfrm>
            <a:custGeom>
              <a:avLst/>
              <a:gdLst>
                <a:gd name="T0" fmla="*/ 1297951 w 2595899"/>
                <a:gd name="T1" fmla="*/ 0 h 2595161"/>
                <a:gd name="T2" fmla="*/ 1297950 w 2595899"/>
                <a:gd name="T3" fmla="*/ 1297581 h 2595161"/>
                <a:gd name="T4" fmla="*/ 2595891 w 2595899"/>
                <a:gd name="T5" fmla="*/ 1302026 h 2595161"/>
                <a:gd name="T6" fmla="*/ 11796480 60000 65536"/>
                <a:gd name="T7" fmla="*/ 11796480 60000 65536"/>
                <a:gd name="T8" fmla="*/ 5898240 60000 65536"/>
                <a:gd name="T9" fmla="*/ 1297951 w 2595899"/>
                <a:gd name="T10" fmla="*/ 0 h 2595161"/>
                <a:gd name="T11" fmla="*/ 2595899 w 2595899"/>
                <a:gd name="T12" fmla="*/ 1302026 h 2595161"/>
              </a:gdLst>
              <a:ahLst/>
              <a:cxnLst>
                <a:cxn ang="T6">
                  <a:pos x="T0" y="T1"/>
                </a:cxn>
                <a:cxn ang="T7">
                  <a:pos x="T2" y="T3"/>
                </a:cxn>
                <a:cxn ang="T8">
                  <a:pos x="T4" y="T5"/>
                </a:cxn>
              </a:cxnLst>
              <a:rect l="T9" t="T10" r="T11" b="T12"/>
              <a:pathLst>
                <a:path w="2595899" h="2595161" stroke="0">
                  <a:moveTo>
                    <a:pt x="1297951" y="0"/>
                  </a:moveTo>
                  <a:lnTo>
                    <a:pt x="1297950" y="0"/>
                  </a:lnTo>
                  <a:cubicBezTo>
                    <a:pt x="2014788" y="1"/>
                    <a:pt x="2595899" y="580947"/>
                    <a:pt x="2595899" y="1297581"/>
                  </a:cubicBezTo>
                  <a:cubicBezTo>
                    <a:pt x="2595899" y="1299064"/>
                    <a:pt x="2595896" y="1300547"/>
                    <a:pt x="2595891" y="1302029"/>
                  </a:cubicBezTo>
                  <a:lnTo>
                    <a:pt x="1297950" y="1297581"/>
                  </a:lnTo>
                  <a:lnTo>
                    <a:pt x="1297951" y="0"/>
                  </a:lnTo>
                  <a:close/>
                </a:path>
                <a:path w="2595899" h="2595161" fill="none">
                  <a:moveTo>
                    <a:pt x="1297951" y="0"/>
                  </a:moveTo>
                  <a:lnTo>
                    <a:pt x="1297950" y="0"/>
                  </a:lnTo>
                  <a:cubicBezTo>
                    <a:pt x="2014788" y="1"/>
                    <a:pt x="2595899" y="580947"/>
                    <a:pt x="2595899" y="1297581"/>
                  </a:cubicBezTo>
                  <a:cubicBezTo>
                    <a:pt x="2595899" y="1299064"/>
                    <a:pt x="2595896" y="1300547"/>
                    <a:pt x="2595891" y="1302029"/>
                  </a:cubicBezTo>
                </a:path>
              </a:pathLst>
            </a:custGeom>
            <a:solidFill>
              <a:schemeClr val="accent6">
                <a:lumMod val="40000"/>
                <a:lumOff val="60000"/>
              </a:schemeClr>
            </a:solidFill>
            <a:ln w="38100">
              <a:solidFill>
                <a:srgbClr val="4F81BD"/>
              </a:solidFill>
              <a:miter lim="800000"/>
              <a:headEnd/>
              <a:tailEnd/>
            </a:ln>
            <a:effectLst>
              <a:outerShdw blurRad="63500" dist="20000" dir="5400000" rotWithShape="0">
                <a:srgbClr val="000000">
                  <a:alpha val="37999"/>
                </a:srgbClr>
              </a:outerShdw>
            </a:effectLst>
          </p:spPr>
          <p:txBody>
            <a:bodyPr anchor="ctr"/>
            <a:lstStyle/>
            <a:p>
              <a:pPr>
                <a:defRPr/>
              </a:pPr>
              <a:endParaRPr lang="fr-FR">
                <a:ea typeface="MS PGothic" pitchFamily="34" charset="-128"/>
              </a:endParaRPr>
            </a:p>
          </p:txBody>
        </p:sp>
        <p:sp>
          <p:nvSpPr>
            <p:cNvPr id="56" name="Arc 55"/>
            <p:cNvSpPr>
              <a:spLocks noChangeArrowheads="1"/>
            </p:cNvSpPr>
            <p:nvPr/>
          </p:nvSpPr>
          <p:spPr bwMode="auto">
            <a:xfrm flipH="1">
              <a:off x="2332590" y="1890365"/>
              <a:ext cx="2595899" cy="2595161"/>
            </a:xfrm>
            <a:custGeom>
              <a:avLst/>
              <a:gdLst>
                <a:gd name="T0" fmla="*/ 1297951 w 2595899"/>
                <a:gd name="T1" fmla="*/ 0 h 2595161"/>
                <a:gd name="T2" fmla="*/ 1297950 w 2595899"/>
                <a:gd name="T3" fmla="*/ 1297581 h 2595161"/>
                <a:gd name="T4" fmla="*/ 2595891 w 2595899"/>
                <a:gd name="T5" fmla="*/ 1302026 h 2595161"/>
                <a:gd name="T6" fmla="*/ 11796480 60000 65536"/>
                <a:gd name="T7" fmla="*/ 11796480 60000 65536"/>
                <a:gd name="T8" fmla="*/ 5898240 60000 65536"/>
                <a:gd name="T9" fmla="*/ 1297951 w 2595899"/>
                <a:gd name="T10" fmla="*/ 0 h 2595161"/>
                <a:gd name="T11" fmla="*/ 2595899 w 2595899"/>
                <a:gd name="T12" fmla="*/ 1302026 h 2595161"/>
              </a:gdLst>
              <a:ahLst/>
              <a:cxnLst>
                <a:cxn ang="T6">
                  <a:pos x="T0" y="T1"/>
                </a:cxn>
                <a:cxn ang="T7">
                  <a:pos x="T2" y="T3"/>
                </a:cxn>
                <a:cxn ang="T8">
                  <a:pos x="T4" y="T5"/>
                </a:cxn>
              </a:cxnLst>
              <a:rect l="T9" t="T10" r="T11" b="T12"/>
              <a:pathLst>
                <a:path w="2595899" h="2595161" stroke="0">
                  <a:moveTo>
                    <a:pt x="1297951" y="0"/>
                  </a:moveTo>
                  <a:lnTo>
                    <a:pt x="1297950" y="0"/>
                  </a:lnTo>
                  <a:cubicBezTo>
                    <a:pt x="2014788" y="1"/>
                    <a:pt x="2595899" y="580947"/>
                    <a:pt x="2595899" y="1297581"/>
                  </a:cubicBezTo>
                  <a:cubicBezTo>
                    <a:pt x="2595899" y="1299064"/>
                    <a:pt x="2595896" y="1300547"/>
                    <a:pt x="2595891" y="1302029"/>
                  </a:cubicBezTo>
                  <a:lnTo>
                    <a:pt x="1297950" y="1297581"/>
                  </a:lnTo>
                  <a:lnTo>
                    <a:pt x="1297951" y="0"/>
                  </a:lnTo>
                  <a:close/>
                </a:path>
                <a:path w="2595899" h="2595161" fill="none">
                  <a:moveTo>
                    <a:pt x="1297951" y="0"/>
                  </a:moveTo>
                  <a:lnTo>
                    <a:pt x="1297950" y="0"/>
                  </a:lnTo>
                  <a:cubicBezTo>
                    <a:pt x="2014788" y="1"/>
                    <a:pt x="2595899" y="580947"/>
                    <a:pt x="2595899" y="1297581"/>
                  </a:cubicBezTo>
                  <a:cubicBezTo>
                    <a:pt x="2595899" y="1299064"/>
                    <a:pt x="2595896" y="1300547"/>
                    <a:pt x="2595891" y="1302029"/>
                  </a:cubicBezTo>
                </a:path>
              </a:pathLst>
            </a:custGeom>
            <a:solidFill>
              <a:schemeClr val="accent4">
                <a:lumMod val="40000"/>
                <a:lumOff val="60000"/>
              </a:schemeClr>
            </a:solidFill>
            <a:ln w="38100">
              <a:solidFill>
                <a:srgbClr val="4F81BD"/>
              </a:solidFill>
              <a:miter lim="800000"/>
              <a:headEnd/>
              <a:tailEnd/>
            </a:ln>
            <a:effectLst>
              <a:outerShdw blurRad="63500" dist="20000" dir="5400000" rotWithShape="0">
                <a:srgbClr val="000000">
                  <a:alpha val="37999"/>
                </a:srgbClr>
              </a:outerShdw>
            </a:effectLst>
          </p:spPr>
          <p:txBody>
            <a:bodyPr anchor="ctr"/>
            <a:lstStyle/>
            <a:p>
              <a:pPr>
                <a:defRPr/>
              </a:pPr>
              <a:endParaRPr lang="fr-FR">
                <a:ea typeface="MS PGothic" pitchFamily="34" charset="-128"/>
              </a:endParaRPr>
            </a:p>
          </p:txBody>
        </p:sp>
        <p:cxnSp>
          <p:nvCxnSpPr>
            <p:cNvPr id="57" name="Connecteur droit 56"/>
            <p:cNvCxnSpPr>
              <a:cxnSpLocks noChangeShapeType="1"/>
            </p:cNvCxnSpPr>
            <p:nvPr/>
          </p:nvCxnSpPr>
          <p:spPr bwMode="auto">
            <a:xfrm flipV="1">
              <a:off x="2332590" y="3187946"/>
              <a:ext cx="2595899" cy="4601"/>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8" name="Connecteur droit 57"/>
            <p:cNvCxnSpPr>
              <a:cxnSpLocks noChangeShapeType="1"/>
              <a:endCxn id="54" idx="2"/>
            </p:cNvCxnSpPr>
            <p:nvPr/>
          </p:nvCxnSpPr>
          <p:spPr bwMode="auto">
            <a:xfrm flipH="1">
              <a:off x="3625937" y="1904169"/>
              <a:ext cx="13808" cy="258135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641" name="ZoneTexte 58"/>
            <p:cNvSpPr txBox="1">
              <a:spLocks noChangeArrowheads="1"/>
            </p:cNvSpPr>
            <p:nvPr/>
          </p:nvSpPr>
          <p:spPr bwMode="auto">
            <a:xfrm>
              <a:off x="2650833" y="2319866"/>
              <a:ext cx="1043852" cy="66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200" b="1" dirty="0">
                  <a:solidFill>
                    <a:schemeClr val="accent4"/>
                  </a:solidFill>
                  <a:latin typeface="Calibri" pitchFamily="34" charset="0"/>
                  <a:ea typeface="ＭＳ Ｐゴシック" pitchFamily="34" charset="-128"/>
                </a:rPr>
                <a:t>P</a:t>
              </a:r>
              <a:r>
                <a:rPr lang="fr-FR" altLang="fr-FR" sz="1200" dirty="0">
                  <a:latin typeface="Calibri" pitchFamily="34" charset="0"/>
                  <a:ea typeface="ＭＳ Ｐゴシック" pitchFamily="34" charset="-128"/>
                </a:rPr>
                <a:t> </a:t>
              </a:r>
              <a:r>
                <a:rPr lang="fr-FR" altLang="fr-FR" sz="1200" b="1" dirty="0">
                  <a:latin typeface="Calibri" pitchFamily="34" charset="0"/>
                  <a:ea typeface="ＭＳ Ｐゴシック" pitchFamily="34" charset="-128"/>
                </a:rPr>
                <a:t>(plan)</a:t>
              </a:r>
            </a:p>
            <a:p>
              <a:pPr eaLnBrk="1" hangingPunct="1"/>
              <a:r>
                <a:rPr lang="fr-FR" altLang="fr-FR" sz="1200" b="1" dirty="0">
                  <a:latin typeface="Calibri" pitchFamily="34" charset="0"/>
                  <a:ea typeface="ＭＳ Ｐゴシック" pitchFamily="34" charset="-128"/>
                </a:rPr>
                <a:t>Planifier</a:t>
              </a:r>
            </a:p>
          </p:txBody>
        </p:sp>
        <p:sp>
          <p:nvSpPr>
            <p:cNvPr id="26642" name="ZoneTexte 59"/>
            <p:cNvSpPr txBox="1">
              <a:spLocks noChangeArrowheads="1"/>
            </p:cNvSpPr>
            <p:nvPr/>
          </p:nvSpPr>
          <p:spPr bwMode="auto">
            <a:xfrm>
              <a:off x="3787850" y="2328329"/>
              <a:ext cx="841682" cy="66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200" b="1" dirty="0">
                  <a:solidFill>
                    <a:schemeClr val="accent5"/>
                  </a:solidFill>
                  <a:latin typeface="Calibri" pitchFamily="34" charset="0"/>
                  <a:ea typeface="ＭＳ Ｐゴシック" pitchFamily="34" charset="-128"/>
                </a:rPr>
                <a:t>D</a:t>
              </a:r>
              <a:r>
                <a:rPr lang="fr-FR" altLang="fr-FR" sz="1200" b="1" dirty="0">
                  <a:latin typeface="Calibri" pitchFamily="34" charset="0"/>
                  <a:ea typeface="ＭＳ Ｐゴシック" pitchFamily="34" charset="-128"/>
                </a:rPr>
                <a:t> (do)</a:t>
              </a:r>
            </a:p>
            <a:p>
              <a:pPr eaLnBrk="1" hangingPunct="1"/>
              <a:r>
                <a:rPr lang="fr-FR" altLang="fr-FR" sz="1200" b="1" dirty="0">
                  <a:latin typeface="Calibri" pitchFamily="34" charset="0"/>
                  <a:ea typeface="ＭＳ Ｐゴシック" pitchFamily="34" charset="-128"/>
                </a:rPr>
                <a:t>Faire</a:t>
              </a:r>
            </a:p>
          </p:txBody>
        </p:sp>
        <p:sp>
          <p:nvSpPr>
            <p:cNvPr id="26643" name="ZoneTexte 60"/>
            <p:cNvSpPr txBox="1">
              <a:spLocks noChangeArrowheads="1"/>
            </p:cNvSpPr>
            <p:nvPr/>
          </p:nvSpPr>
          <p:spPr bwMode="auto">
            <a:xfrm>
              <a:off x="3787847" y="3344334"/>
              <a:ext cx="1101947" cy="66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200" b="1" dirty="0">
                  <a:solidFill>
                    <a:schemeClr val="accent3">
                      <a:lumMod val="75000"/>
                    </a:schemeClr>
                  </a:solidFill>
                  <a:latin typeface="Calibri" pitchFamily="34" charset="0"/>
                  <a:ea typeface="ＭＳ Ｐゴシック" pitchFamily="34" charset="-128"/>
                </a:rPr>
                <a:t>C</a:t>
              </a:r>
              <a:r>
                <a:rPr lang="fr-FR" altLang="fr-FR" sz="1200" b="1" dirty="0">
                  <a:latin typeface="Calibri" pitchFamily="34" charset="0"/>
                  <a:ea typeface="ＭＳ Ｐゴシック" pitchFamily="34" charset="-128"/>
                </a:rPr>
                <a:t> (check)</a:t>
              </a:r>
            </a:p>
            <a:p>
              <a:pPr eaLnBrk="1" hangingPunct="1"/>
              <a:r>
                <a:rPr lang="fr-FR" altLang="fr-FR" sz="1200" b="1" dirty="0">
                  <a:latin typeface="Calibri" pitchFamily="34" charset="0"/>
                  <a:ea typeface="ＭＳ Ｐゴシック" pitchFamily="34" charset="-128"/>
                </a:rPr>
                <a:t>Vérifier</a:t>
              </a:r>
            </a:p>
          </p:txBody>
        </p:sp>
        <p:sp>
          <p:nvSpPr>
            <p:cNvPr id="26644" name="ZoneTexte 61"/>
            <p:cNvSpPr txBox="1">
              <a:spLocks noChangeArrowheads="1"/>
            </p:cNvSpPr>
            <p:nvPr/>
          </p:nvSpPr>
          <p:spPr bwMode="auto">
            <a:xfrm>
              <a:off x="2666987" y="3344334"/>
              <a:ext cx="86472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200" b="1" dirty="0">
                  <a:solidFill>
                    <a:schemeClr val="accent6">
                      <a:lumMod val="75000"/>
                    </a:schemeClr>
                  </a:solidFill>
                  <a:latin typeface="Calibri" pitchFamily="34" charset="0"/>
                  <a:ea typeface="ＭＳ Ｐゴシック" pitchFamily="34" charset="-128"/>
                </a:rPr>
                <a:t>A </a:t>
              </a:r>
              <a:r>
                <a:rPr lang="fr-FR" altLang="fr-FR" sz="1200" b="1" dirty="0">
                  <a:latin typeface="Calibri" pitchFamily="34" charset="0"/>
                  <a:ea typeface="ＭＳ Ｐゴシック" pitchFamily="34" charset="-128"/>
                </a:rPr>
                <a:t>(</a:t>
              </a:r>
              <a:r>
                <a:rPr lang="fr-FR" altLang="fr-FR" sz="1200" b="1" dirty="0" err="1">
                  <a:latin typeface="Calibri" pitchFamily="34" charset="0"/>
                  <a:ea typeface="ＭＳ Ｐゴシック" pitchFamily="34" charset="-128"/>
                </a:rPr>
                <a:t>act</a:t>
              </a:r>
              <a:r>
                <a:rPr lang="fr-FR" altLang="fr-FR" sz="1200" b="1" dirty="0">
                  <a:latin typeface="Calibri" pitchFamily="34" charset="0"/>
                  <a:ea typeface="ＭＳ Ｐゴシック" pitchFamily="34" charset="-128"/>
                </a:rPr>
                <a:t>)</a:t>
              </a:r>
            </a:p>
            <a:p>
              <a:pPr eaLnBrk="1" hangingPunct="1"/>
              <a:r>
                <a:rPr lang="fr-FR" altLang="fr-FR" sz="1200" b="1" dirty="0">
                  <a:latin typeface="Calibri" pitchFamily="34" charset="0"/>
                  <a:ea typeface="ＭＳ Ｐゴシック" pitchFamily="34" charset="-128"/>
                </a:rPr>
                <a:t>Réagir</a:t>
              </a:r>
            </a:p>
          </p:txBody>
        </p:sp>
      </p:grpSp>
      <p:cxnSp>
        <p:nvCxnSpPr>
          <p:cNvPr id="99" name="Connecteur droit 98"/>
          <p:cNvCxnSpPr>
            <a:cxnSpLocks noChangeShapeType="1"/>
          </p:cNvCxnSpPr>
          <p:nvPr/>
        </p:nvCxnSpPr>
        <p:spPr bwMode="auto">
          <a:xfrm flipV="1">
            <a:off x="1803400" y="2133600"/>
            <a:ext cx="6945313" cy="3268663"/>
          </a:xfrm>
          <a:prstGeom prst="line">
            <a:avLst/>
          </a:prstGeom>
          <a:noFill/>
          <a:ln w="2540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5" name="Grouper 4"/>
          <p:cNvGrpSpPr>
            <a:grpSpLocks/>
          </p:cNvGrpSpPr>
          <p:nvPr/>
        </p:nvGrpSpPr>
        <p:grpSpPr bwMode="auto">
          <a:xfrm>
            <a:off x="6494463" y="2160588"/>
            <a:ext cx="998537" cy="769937"/>
            <a:chOff x="6019799" y="2379136"/>
            <a:chExt cx="999066" cy="770466"/>
          </a:xfrm>
        </p:grpSpPr>
        <p:sp>
          <p:nvSpPr>
            <p:cNvPr id="3" name="Triangle rectangle 2"/>
            <p:cNvSpPr>
              <a:spLocks noChangeArrowheads="1"/>
            </p:cNvSpPr>
            <p:nvPr/>
          </p:nvSpPr>
          <p:spPr bwMode="auto">
            <a:xfrm rot="-1523697">
              <a:off x="6019799" y="2379136"/>
              <a:ext cx="999066" cy="770466"/>
            </a:xfrm>
            <a:prstGeom prst="rtTriangle">
              <a:avLst/>
            </a:prstGeom>
            <a:solidFill>
              <a:schemeClr val="accent2"/>
            </a:solidFill>
            <a:ln w="9525">
              <a:solidFill>
                <a:schemeClr val="accent2">
                  <a:lumMod val="50000"/>
                </a:schemeClr>
              </a:solidFill>
              <a:miter lim="800000"/>
              <a:headEnd/>
              <a:tailEnd/>
            </a:ln>
            <a:effectLst>
              <a:outerShdw blurRad="63500" dist="23000" dir="5400000" rotWithShape="0">
                <a:srgbClr val="000000">
                  <a:alpha val="34999"/>
                </a:srgbClr>
              </a:outerShdw>
            </a:effectLst>
          </p:spPr>
          <p:txBody>
            <a:bodyPr anchor="ctr"/>
            <a:lstStyle/>
            <a:p>
              <a:pPr algn="ctr" defTabSz="457200" fontAlgn="auto">
                <a:spcBef>
                  <a:spcPts val="0"/>
                </a:spcBef>
                <a:spcAft>
                  <a:spcPts val="0"/>
                </a:spcAft>
                <a:defRPr/>
              </a:pPr>
              <a:endParaRPr lang="fr-FR" sz="1800" b="1">
                <a:solidFill>
                  <a:schemeClr val="lt1"/>
                </a:solidFill>
                <a:latin typeface="+mn-lt"/>
              </a:endParaRPr>
            </a:p>
          </p:txBody>
        </p:sp>
        <p:sp>
          <p:nvSpPr>
            <p:cNvPr id="26634" name="ZoneTexte 3"/>
            <p:cNvSpPr txBox="1">
              <a:spLocks noChangeArrowheads="1"/>
            </p:cNvSpPr>
            <p:nvPr/>
          </p:nvSpPr>
          <p:spPr bwMode="auto">
            <a:xfrm>
              <a:off x="6070601" y="2734731"/>
              <a:ext cx="834709" cy="369586"/>
            </a:xfrm>
            <a:prstGeom prst="rect">
              <a:avLst/>
            </a:prstGeom>
            <a:noFill/>
            <a:ln w="9525">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800" b="1">
                  <a:solidFill>
                    <a:schemeClr val="bg1"/>
                  </a:solidFill>
                  <a:latin typeface="Calibri" pitchFamily="34" charset="0"/>
                  <a:ea typeface="ＭＳ Ｐゴシック" pitchFamily="34" charset="-128"/>
                </a:rPr>
                <a:t>S.M.Q.</a:t>
              </a:r>
            </a:p>
          </p:txBody>
        </p:sp>
      </p:grpSp>
      <p:sp>
        <p:nvSpPr>
          <p:cNvPr id="7" name="Triangle rectangle 6"/>
          <p:cNvSpPr>
            <a:spLocks noChangeArrowheads="1"/>
          </p:cNvSpPr>
          <p:nvPr/>
        </p:nvSpPr>
        <p:spPr bwMode="auto">
          <a:xfrm flipH="1">
            <a:off x="1835150" y="2133600"/>
            <a:ext cx="7064375" cy="3317875"/>
          </a:xfrm>
          <a:prstGeom prst="rtTriangle">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anchor="ctr"/>
          <a:lstStyle/>
          <a:p>
            <a:pPr algn="ctr" defTabSz="457200" fontAlgn="auto">
              <a:spcBef>
                <a:spcPts val="0"/>
              </a:spcBef>
              <a:spcAft>
                <a:spcPts val="0"/>
              </a:spcAft>
              <a:defRPr/>
            </a:pPr>
            <a:endParaRPr lang="fr-FR" sz="1800">
              <a:solidFill>
                <a:schemeClr val="dk1"/>
              </a:solidFill>
              <a:latin typeface="+mn-lt"/>
            </a:endParaRPr>
          </a:p>
        </p:txBody>
      </p:sp>
      <p:sp>
        <p:nvSpPr>
          <p:cNvPr id="26631" name="ZoneTexte 7"/>
          <p:cNvSpPr txBox="1">
            <a:spLocks noChangeArrowheads="1"/>
          </p:cNvSpPr>
          <p:nvPr/>
        </p:nvSpPr>
        <p:spPr bwMode="auto">
          <a:xfrm rot="20017896">
            <a:off x="2848725" y="3615126"/>
            <a:ext cx="62984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sz="2400" dirty="0" smtClean="0">
                <a:solidFill>
                  <a:schemeClr val="accent4"/>
                </a:solidFill>
                <a:latin typeface="Calibri" pitchFamily="34" charset="0"/>
                <a:ea typeface="ＭＳ Ｐゴシック" pitchFamily="34" charset="-128"/>
              </a:rPr>
              <a:t>AMELIORATION de </a:t>
            </a:r>
            <a:r>
              <a:rPr lang="fr-FR" altLang="fr-FR" sz="2400" dirty="0">
                <a:solidFill>
                  <a:schemeClr val="accent4"/>
                </a:solidFill>
                <a:latin typeface="Calibri" pitchFamily="34" charset="0"/>
                <a:ea typeface="ＭＳ Ｐゴシック" pitchFamily="34" charset="-128"/>
              </a:rPr>
              <a:t>la qualité – LBM CHRU TOURS</a:t>
            </a:r>
          </a:p>
        </p:txBody>
      </p:sp>
      <p:sp>
        <p:nvSpPr>
          <p:cNvPr id="32"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p>
            <a:pPr algn="ctr"/>
            <a:r>
              <a:rPr lang="fr-FR" altLang="fr-FR" b="1" dirty="0">
                <a:solidFill>
                  <a:schemeClr val="accent1">
                    <a:lumMod val="75000"/>
                  </a:schemeClr>
                </a:solidFill>
              </a:rPr>
              <a:t>Amélioration continue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119"/>
    </mc:Choice>
    <mc:Fallback xmlns="">
      <p:transition spd="slow" advTm="4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52"/>
                                        </p:tgtEl>
                                        <p:attrNameLst>
                                          <p:attrName>r</p:attrName>
                                        </p:attrNameLst>
                                      </p:cBhvr>
                                    </p:animRot>
                                  </p:childTnLst>
                                </p:cTn>
                              </p:par>
                              <p:par>
                                <p:cTn id="15" presetID="42" presetClass="path" presetSubtype="0" accel="50000" decel="50000" fill="hold" nodeType="withEffect">
                                  <p:stCondLst>
                                    <p:cond delay="0"/>
                                  </p:stCondLst>
                                  <p:childTnLst>
                                    <p:animMotion origin="layout" path="M 3.33333E-6 -3.7037E-6 L 0.62691 -0.38657 " pathEditMode="relative" rAng="0" ptsTypes="AA">
                                      <p:cBhvr>
                                        <p:cTn id="16" dur="2000" fill="hold"/>
                                        <p:tgtEl>
                                          <p:spTgt spid="52"/>
                                        </p:tgtEl>
                                        <p:attrNameLst>
                                          <p:attrName>ppt_x</p:attrName>
                                          <p:attrName>ppt_y</p:attrName>
                                        </p:attrNameLst>
                                      </p:cBhvr>
                                      <p:rCtr x="3133700" y="-1932900"/>
                                    </p:animMotion>
                                  </p:childTnLst>
                                </p:cTn>
                              </p:par>
                            </p:childTnLst>
                          </p:cTn>
                        </p:par>
                        <p:par>
                          <p:cTn id="17" fill="hold" nodeType="afterGroup">
                            <p:stCondLst>
                              <p:cond delay="200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7" name="Rectangle 3"/>
          <p:cNvSpPr>
            <a:spLocks noChangeArrowheads="1"/>
          </p:cNvSpPr>
          <p:nvPr/>
        </p:nvSpPr>
        <p:spPr bwMode="auto">
          <a:xfrm>
            <a:off x="395288" y="856357"/>
            <a:ext cx="82804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Calibri" pitchFamily="34" charset="0"/>
                <a:ea typeface="MS PGothic" pitchFamily="34" charset="-128"/>
              </a:defRPr>
            </a:lvl9pPr>
          </a:lstStyle>
          <a:p>
            <a:pPr marL="342900" indent="-342900" eaLnBrk="1" hangingPunct="1">
              <a:buFont typeface="Wingdings" pitchFamily="2" charset="2"/>
              <a:buChar char="à"/>
              <a:defRPr/>
            </a:pPr>
            <a:r>
              <a:rPr lang="fr-FR" altLang="fr-FR" sz="2400" b="1" dirty="0" smtClean="0">
                <a:solidFill>
                  <a:srgbClr val="990000"/>
                </a:solidFill>
                <a:sym typeface="Wingdings" panose="05000000000000000000" pitchFamily="2" charset="2"/>
              </a:rPr>
              <a:t>P</a:t>
            </a:r>
            <a:r>
              <a:rPr lang="fr-FR" altLang="fr-FR" sz="2400" b="1" dirty="0" smtClean="0">
                <a:solidFill>
                  <a:srgbClr val="990000"/>
                </a:solidFill>
              </a:rPr>
              <a:t>artie du management</a:t>
            </a:r>
            <a:r>
              <a:rPr lang="fr-FR" altLang="fr-FR" sz="2400" dirty="0" smtClean="0">
                <a:solidFill>
                  <a:srgbClr val="002060"/>
                </a:solidFill>
              </a:rPr>
              <a:t> </a:t>
            </a:r>
            <a:r>
              <a:rPr lang="fr-FR" altLang="fr-FR" sz="2400" dirty="0" smtClean="0">
                <a:solidFill>
                  <a:schemeClr val="accent1"/>
                </a:solidFill>
              </a:rPr>
              <a:t>de la qualité </a:t>
            </a:r>
            <a:r>
              <a:rPr lang="fr-FR" altLang="fr-FR" sz="2400" b="1" dirty="0" smtClean="0">
                <a:solidFill>
                  <a:srgbClr val="990000"/>
                </a:solidFill>
              </a:rPr>
              <a:t>axée</a:t>
            </a:r>
            <a:r>
              <a:rPr lang="fr-FR" altLang="fr-FR" sz="2400" dirty="0" smtClean="0">
                <a:solidFill>
                  <a:srgbClr val="002060"/>
                </a:solidFill>
              </a:rPr>
              <a:t> </a:t>
            </a:r>
            <a:r>
              <a:rPr lang="fr-FR" altLang="fr-FR" sz="2400" dirty="0" smtClean="0">
                <a:solidFill>
                  <a:schemeClr val="accent1"/>
                </a:solidFill>
              </a:rPr>
              <a:t>sur</a:t>
            </a:r>
            <a:r>
              <a:rPr lang="fr-FR" altLang="fr-FR" sz="2400" dirty="0" smtClean="0">
                <a:solidFill>
                  <a:srgbClr val="002060"/>
                </a:solidFill>
              </a:rPr>
              <a:t> </a:t>
            </a:r>
            <a:r>
              <a:rPr lang="fr-FR" altLang="fr-FR" sz="2400" b="1" dirty="0" smtClean="0">
                <a:solidFill>
                  <a:srgbClr val="990000"/>
                </a:solidFill>
              </a:rPr>
              <a:t>l’</a:t>
            </a:r>
            <a:r>
              <a:rPr lang="fr-FR" altLang="ja-JP" sz="2400" b="1" dirty="0" smtClean="0">
                <a:solidFill>
                  <a:srgbClr val="990000"/>
                </a:solidFill>
              </a:rPr>
              <a:t>accroissement</a:t>
            </a:r>
            <a:r>
              <a:rPr lang="fr-FR" altLang="ja-JP" sz="2400" b="1" dirty="0" smtClean="0">
                <a:solidFill>
                  <a:srgbClr val="002060"/>
                </a:solidFill>
              </a:rPr>
              <a:t> </a:t>
            </a:r>
            <a:r>
              <a:rPr lang="fr-FR" altLang="ja-JP" sz="2400" dirty="0" smtClean="0">
                <a:solidFill>
                  <a:schemeClr val="accent1"/>
                </a:solidFill>
              </a:rPr>
              <a:t>de la capacité à satisfaire aux exigences pour la </a:t>
            </a:r>
            <a:r>
              <a:rPr lang="fr-FR" altLang="ja-JP" sz="2400" b="1" dirty="0" smtClean="0">
                <a:solidFill>
                  <a:srgbClr val="990000"/>
                </a:solidFill>
              </a:rPr>
              <a:t>qualité</a:t>
            </a:r>
          </a:p>
          <a:p>
            <a:pPr marL="342900" indent="-342900" eaLnBrk="1" hangingPunct="1">
              <a:buFont typeface="Wingdings" pitchFamily="2" charset="2"/>
              <a:buChar char="à"/>
              <a:defRPr/>
            </a:pPr>
            <a:endParaRPr lang="fr-FR" altLang="fr-FR" sz="2400" b="1" dirty="0">
              <a:solidFill>
                <a:srgbClr val="990000"/>
              </a:solidFill>
            </a:endParaRPr>
          </a:p>
          <a:p>
            <a:pPr marL="342900" indent="-342900" eaLnBrk="1" hangingPunct="1">
              <a:buFont typeface="Wingdings" pitchFamily="2" charset="2"/>
              <a:buChar char="à"/>
              <a:defRPr/>
            </a:pPr>
            <a:r>
              <a:rPr lang="fr-FR" altLang="fr-FR" sz="2400" b="1" dirty="0" smtClean="0">
                <a:solidFill>
                  <a:srgbClr val="990000"/>
                </a:solidFill>
              </a:rPr>
              <a:t>Alimenté notamment par :</a:t>
            </a:r>
          </a:p>
          <a:p>
            <a:pPr marL="342900" indent="-342900" eaLnBrk="1" hangingPunct="1">
              <a:buFont typeface="Wingdings" pitchFamily="2" charset="2"/>
              <a:buChar char="à"/>
              <a:defRPr/>
            </a:pPr>
            <a:endParaRPr lang="fr-FR" altLang="fr-FR" sz="2400" b="1" dirty="0">
              <a:solidFill>
                <a:srgbClr val="990000"/>
              </a:solidFill>
            </a:endParaRPr>
          </a:p>
          <a:p>
            <a:pPr marL="1085850" lvl="1" indent="-342900" eaLnBrk="1" hangingPunct="1">
              <a:buFont typeface="Wingdings" pitchFamily="2" charset="2"/>
              <a:buChar char="à"/>
              <a:defRPr/>
            </a:pPr>
            <a:r>
              <a:rPr lang="fr-FR" altLang="fr-FR" sz="2400" dirty="0" smtClean="0">
                <a:solidFill>
                  <a:schemeClr val="accent1"/>
                </a:solidFill>
              </a:rPr>
              <a:t>Les résultats d’audits</a:t>
            </a:r>
          </a:p>
          <a:p>
            <a:pPr marL="1085850" lvl="1" indent="-342900" eaLnBrk="1" hangingPunct="1">
              <a:buFont typeface="Wingdings" pitchFamily="2" charset="2"/>
              <a:buChar char="à"/>
              <a:defRPr/>
            </a:pPr>
            <a:endParaRPr lang="fr-FR" altLang="fr-FR" sz="2400" dirty="0" smtClean="0">
              <a:solidFill>
                <a:schemeClr val="accent1"/>
              </a:solidFill>
            </a:endParaRPr>
          </a:p>
          <a:p>
            <a:pPr marL="1085850" lvl="1" indent="-342900" eaLnBrk="1" hangingPunct="1">
              <a:buFont typeface="Wingdings" pitchFamily="2" charset="2"/>
              <a:buChar char="à"/>
              <a:defRPr/>
            </a:pPr>
            <a:r>
              <a:rPr lang="fr-FR" altLang="fr-FR" sz="2400" dirty="0" smtClean="0">
                <a:solidFill>
                  <a:schemeClr val="accent1"/>
                </a:solidFill>
              </a:rPr>
              <a:t>Le signalement et le traitement des non-conformités (</a:t>
            </a:r>
            <a:r>
              <a:rPr lang="fr-FR" sz="2400" dirty="0" smtClean="0">
                <a:solidFill>
                  <a:schemeClr val="accent1"/>
                </a:solidFill>
              </a:rPr>
              <a:t>Non satisfaction d’une exigence, Ex : tube non identifié)</a:t>
            </a:r>
          </a:p>
          <a:p>
            <a:pPr lvl="1" eaLnBrk="1" hangingPunct="1">
              <a:defRPr/>
            </a:pPr>
            <a:endParaRPr lang="fr-FR" altLang="fr-FR" sz="2400" dirty="0" smtClean="0">
              <a:solidFill>
                <a:schemeClr val="accent1"/>
              </a:solidFill>
            </a:endParaRPr>
          </a:p>
          <a:p>
            <a:pPr marL="1085850" lvl="1" indent="-342900" eaLnBrk="1" hangingPunct="1">
              <a:buFont typeface="Wingdings" pitchFamily="2" charset="2"/>
              <a:buChar char="à"/>
              <a:defRPr/>
            </a:pPr>
            <a:r>
              <a:rPr lang="fr-FR" altLang="fr-FR" sz="2400" dirty="0" smtClean="0">
                <a:solidFill>
                  <a:schemeClr val="accent1"/>
                </a:solidFill>
              </a:rPr>
              <a:t>La remontée et le traitement des réclamations (Expression d’une insatisfaction ou d’un mécontentement )</a:t>
            </a:r>
          </a:p>
          <a:p>
            <a:pPr marL="1085850" lvl="1" indent="-342900" eaLnBrk="1" hangingPunct="1">
              <a:buFont typeface="Wingdings" pitchFamily="2" charset="2"/>
              <a:buChar char="à"/>
              <a:defRPr/>
            </a:pPr>
            <a:endParaRPr lang="fr-FR" altLang="fr-FR" sz="2400" dirty="0" smtClean="0">
              <a:solidFill>
                <a:schemeClr val="accent1"/>
              </a:solidFill>
            </a:endParaRPr>
          </a:p>
          <a:p>
            <a:pPr marL="1085850" lvl="1" indent="-342900" eaLnBrk="1" hangingPunct="1">
              <a:buFont typeface="Wingdings" pitchFamily="2" charset="2"/>
              <a:buChar char="à"/>
              <a:defRPr/>
            </a:pPr>
            <a:r>
              <a:rPr lang="fr-FR" altLang="fr-FR" sz="2400" dirty="0" smtClean="0">
                <a:solidFill>
                  <a:schemeClr val="accent1"/>
                </a:solidFill>
              </a:rPr>
              <a:t>Les suggestions des professionnels</a:t>
            </a:r>
          </a:p>
          <a:p>
            <a:pPr marL="342900" indent="-342900" eaLnBrk="1" hangingPunct="1">
              <a:buFont typeface="Wingdings" pitchFamily="2" charset="2"/>
              <a:buChar char="à"/>
              <a:defRPr/>
            </a:pPr>
            <a:endParaRPr lang="fr-FR" altLang="fr-FR" sz="2400" b="1" dirty="0" smtClean="0">
              <a:solidFill>
                <a:srgbClr val="990000"/>
              </a:solidFill>
            </a:endParaRPr>
          </a:p>
        </p:txBody>
      </p:sp>
      <p:sp>
        <p:nvSpPr>
          <p:cNvPr id="5"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p>
            <a:pPr algn="ctr"/>
            <a:r>
              <a:rPr lang="fr-FR" altLang="fr-FR" b="1" dirty="0">
                <a:solidFill>
                  <a:schemeClr val="accent1">
                    <a:lumMod val="75000"/>
                  </a:schemeClr>
                </a:solidFill>
              </a:rPr>
              <a:t>Amélioration continue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97"/>
    </mc:Choice>
    <mc:Fallback xmlns="">
      <p:transition spd="slow" advTm="42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358776" y="837506"/>
            <a:ext cx="8785224"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0" indent="-4445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eaLnBrk="1" hangingPunct="1">
              <a:buFont typeface="Arial" panose="020B0604020202020204" pitchFamily="34" charset="0"/>
              <a:buChar char="•"/>
            </a:pPr>
            <a:r>
              <a:rPr lang="fr-FR" altLang="fr-FR" sz="2400" b="1" dirty="0">
                <a:solidFill>
                  <a:schemeClr val="accent2">
                    <a:lumMod val="75000"/>
                  </a:schemeClr>
                </a:solidFill>
                <a:latin typeface="Calibri" pitchFamily="34" charset="0"/>
                <a:ea typeface="ＭＳ Ｐゴシック" pitchFamily="34" charset="-128"/>
              </a:rPr>
              <a:t>Réclamation </a:t>
            </a:r>
            <a:r>
              <a:rPr lang="fr-FR" altLang="fr-FR" sz="2400" b="1" dirty="0">
                <a:solidFill>
                  <a:schemeClr val="accent1"/>
                </a:solidFill>
                <a:latin typeface="Calibri" pitchFamily="34" charset="0"/>
                <a:ea typeface="ＭＳ Ｐゴシック" pitchFamily="34" charset="-128"/>
              </a:rPr>
              <a:t>: </a:t>
            </a:r>
            <a:r>
              <a:rPr lang="fr-FR" altLang="fr-FR" sz="2400" dirty="0" smtClean="0">
                <a:solidFill>
                  <a:schemeClr val="accent1"/>
                </a:solidFill>
                <a:latin typeface="Calibri" pitchFamily="34" charset="0"/>
                <a:ea typeface="ＭＳ Ｐゴシック" pitchFamily="34" charset="-128"/>
              </a:rPr>
              <a:t>Logiciel de signalement des évènements indésirables</a:t>
            </a:r>
            <a:endParaRPr lang="fr-FR" altLang="fr-FR" sz="2400" dirty="0">
              <a:solidFill>
                <a:schemeClr val="accent1"/>
              </a:solidFill>
              <a:latin typeface="Calibri" pitchFamily="34" charset="0"/>
              <a:ea typeface="ＭＳ Ｐゴシック" pitchFamily="34" charset="-128"/>
            </a:endParaRPr>
          </a:p>
          <a:p>
            <a:pPr eaLnBrk="1" hangingPunct="1">
              <a:buFont typeface="Wingdings" pitchFamily="2" charset="2"/>
              <a:buNone/>
            </a:pPr>
            <a:endParaRPr lang="fr-FR" altLang="fr-FR" sz="2400" dirty="0">
              <a:solidFill>
                <a:schemeClr val="accent1"/>
              </a:solidFill>
              <a:latin typeface="Calibri" pitchFamily="34" charset="0"/>
              <a:ea typeface="ＭＳ Ｐゴシック" pitchFamily="34" charset="-128"/>
            </a:endParaRPr>
          </a:p>
          <a:p>
            <a:pPr eaLnBrk="1" hangingPunct="1">
              <a:buFont typeface="Arial" panose="020B0604020202020204" pitchFamily="34" charset="0"/>
              <a:buChar char="•"/>
            </a:pPr>
            <a:r>
              <a:rPr lang="fr-FR" altLang="fr-FR" sz="2400" b="1" dirty="0">
                <a:solidFill>
                  <a:schemeClr val="accent2">
                    <a:lumMod val="75000"/>
                  </a:schemeClr>
                </a:solidFill>
                <a:latin typeface="Calibri" pitchFamily="34" charset="0"/>
                <a:ea typeface="ＭＳ Ｐゴシック" pitchFamily="34" charset="-128"/>
              </a:rPr>
              <a:t>Non-conformité : </a:t>
            </a:r>
          </a:p>
          <a:p>
            <a:pPr lvl="1" eaLnBrk="1" hangingPunct="1">
              <a:buFont typeface="Wingdings" pitchFamily="2" charset="2"/>
              <a:buChar char="§"/>
            </a:pPr>
            <a:r>
              <a:rPr lang="fr-FR" altLang="fr-FR" sz="2400" dirty="0" err="1">
                <a:solidFill>
                  <a:schemeClr val="accent1"/>
                </a:solidFill>
                <a:latin typeface="Calibri" pitchFamily="34" charset="0"/>
                <a:ea typeface="ＭＳ Ｐゴシック" pitchFamily="34" charset="-128"/>
              </a:rPr>
              <a:t>Préanalytique</a:t>
            </a:r>
            <a:r>
              <a:rPr lang="fr-FR" altLang="fr-FR" sz="2400" dirty="0">
                <a:solidFill>
                  <a:schemeClr val="accent1"/>
                </a:solidFill>
                <a:latin typeface="Calibri" pitchFamily="34" charset="0"/>
                <a:ea typeface="ＭＳ Ｐゴシック" pitchFamily="34" charset="-128"/>
              </a:rPr>
              <a:t> : </a:t>
            </a:r>
            <a:r>
              <a:rPr lang="fr-FR" altLang="fr-FR" sz="2400" dirty="0" err="1" smtClean="0">
                <a:solidFill>
                  <a:schemeClr val="accent1"/>
                </a:solidFill>
                <a:latin typeface="Calibri" pitchFamily="34" charset="0"/>
                <a:ea typeface="ＭＳ Ｐゴシック" pitchFamily="34" charset="-128"/>
              </a:rPr>
              <a:t>Dxlab</a:t>
            </a:r>
            <a:r>
              <a:rPr lang="fr-FR" altLang="fr-FR" sz="2400" dirty="0" smtClean="0">
                <a:solidFill>
                  <a:schemeClr val="accent1"/>
                </a:solidFill>
                <a:latin typeface="Calibri" pitchFamily="34" charset="0"/>
                <a:ea typeface="ＭＳ Ｐゴシック" pitchFamily="34" charset="-128"/>
              </a:rPr>
              <a:t> (tracée par le LBM) ou FEI</a:t>
            </a:r>
          </a:p>
          <a:p>
            <a:pPr lvl="1" eaLnBrk="1" hangingPunct="1">
              <a:buFont typeface="Wingdings" pitchFamily="2" charset="2"/>
              <a:buChar char="§"/>
            </a:pPr>
            <a:r>
              <a:rPr lang="fr-FR" altLang="fr-FR" sz="2400" dirty="0" smtClean="0">
                <a:solidFill>
                  <a:schemeClr val="accent1"/>
                </a:solidFill>
                <a:latin typeface="Calibri" pitchFamily="34" charset="0"/>
                <a:ea typeface="ＭＳ Ｐゴシック" pitchFamily="34" charset="-128"/>
              </a:rPr>
              <a:t>Analytique </a:t>
            </a:r>
            <a:r>
              <a:rPr lang="fr-FR" altLang="fr-FR" sz="2400" dirty="0">
                <a:solidFill>
                  <a:schemeClr val="accent1"/>
                </a:solidFill>
                <a:latin typeface="Calibri" pitchFamily="34" charset="0"/>
                <a:ea typeface="ＭＳ Ｐゴシック" pitchFamily="34" charset="-128"/>
              </a:rPr>
              <a:t>ou post analytique : </a:t>
            </a:r>
            <a:r>
              <a:rPr lang="fr-FR" altLang="fr-FR" sz="2400" dirty="0" err="1" smtClean="0">
                <a:solidFill>
                  <a:schemeClr val="accent1"/>
                </a:solidFill>
                <a:latin typeface="Calibri" pitchFamily="34" charset="0"/>
                <a:ea typeface="ＭＳ Ｐゴシック" pitchFamily="34" charset="-128"/>
              </a:rPr>
              <a:t>DxLab</a:t>
            </a:r>
            <a:r>
              <a:rPr lang="fr-FR" altLang="fr-FR" sz="2400" dirty="0">
                <a:solidFill>
                  <a:schemeClr val="accent1"/>
                </a:solidFill>
                <a:latin typeface="Calibri" pitchFamily="34" charset="0"/>
                <a:ea typeface="ＭＳ Ｐゴシック" pitchFamily="34" charset="-128"/>
              </a:rPr>
              <a:t> (tracée par le LBM) ou </a:t>
            </a:r>
            <a:r>
              <a:rPr lang="fr-FR" altLang="fr-FR" sz="2400" dirty="0" smtClean="0">
                <a:solidFill>
                  <a:schemeClr val="accent1"/>
                </a:solidFill>
                <a:latin typeface="Calibri" pitchFamily="34" charset="0"/>
                <a:ea typeface="ＭＳ Ｐゴシック" pitchFamily="34" charset="-128"/>
              </a:rPr>
              <a:t>FEI</a:t>
            </a: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Char char="§"/>
            </a:pPr>
            <a:r>
              <a:rPr lang="fr-FR" altLang="fr-FR" sz="2400" dirty="0">
                <a:solidFill>
                  <a:schemeClr val="accent1"/>
                </a:solidFill>
                <a:latin typeface="Calibri" pitchFamily="34" charset="0"/>
                <a:ea typeface="ＭＳ Ｐゴシック" pitchFamily="34" charset="-128"/>
              </a:rPr>
              <a:t>Autres : </a:t>
            </a:r>
            <a:r>
              <a:rPr lang="fr-FR" altLang="fr-FR" sz="2400" dirty="0" smtClean="0">
                <a:solidFill>
                  <a:schemeClr val="accent1"/>
                </a:solidFill>
                <a:latin typeface="Calibri" pitchFamily="34" charset="0"/>
                <a:ea typeface="ＭＳ Ｐゴシック" pitchFamily="34" charset="-128"/>
              </a:rPr>
              <a:t>FEI </a:t>
            </a:r>
            <a:r>
              <a:rPr lang="fr-FR" altLang="fr-FR" sz="2400" dirty="0">
                <a:solidFill>
                  <a:schemeClr val="accent1"/>
                </a:solidFill>
                <a:latin typeface="Calibri" pitchFamily="34" charset="0"/>
                <a:ea typeface="ＭＳ Ｐゴシック" pitchFamily="34" charset="-128"/>
              </a:rPr>
              <a:t>sauf métrologie (fiche spécifique)</a:t>
            </a:r>
          </a:p>
          <a:p>
            <a:pPr lvl="1" eaLnBrk="1" hangingPunct="1">
              <a:buFont typeface="Wingdings" pitchFamily="2" charset="2"/>
              <a:buChar char="§"/>
            </a:pP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None/>
            </a:pPr>
            <a:r>
              <a:rPr lang="fr-FR" altLang="fr-FR" sz="2400" dirty="0">
                <a:solidFill>
                  <a:schemeClr val="accent2">
                    <a:lumMod val="75000"/>
                  </a:schemeClr>
                </a:solidFill>
                <a:latin typeface="Calibri" pitchFamily="34" charset="0"/>
                <a:ea typeface="ＭＳ Ｐゴシック" pitchFamily="34" charset="-128"/>
              </a:rPr>
              <a:t>Panne ou dysfonctionnement MATERIEL = Fiche de vie </a:t>
            </a:r>
            <a:endParaRPr lang="fr-FR" altLang="fr-FR" sz="2400" dirty="0" smtClean="0">
              <a:solidFill>
                <a:schemeClr val="accent2">
                  <a:lumMod val="75000"/>
                </a:schemeClr>
              </a:solidFill>
              <a:latin typeface="Calibri" pitchFamily="34" charset="0"/>
              <a:ea typeface="ＭＳ Ｐゴシック" pitchFamily="34" charset="-128"/>
            </a:endParaRPr>
          </a:p>
          <a:p>
            <a:pPr eaLnBrk="1" hangingPunct="1">
              <a:buFont typeface="Wingdings" pitchFamily="2" charset="2"/>
              <a:buNone/>
            </a:pPr>
            <a:endParaRPr lang="fr-FR" altLang="fr-FR" sz="2400" dirty="0">
              <a:solidFill>
                <a:schemeClr val="accent1"/>
              </a:solidFill>
              <a:latin typeface="Calibri" pitchFamily="34" charset="0"/>
              <a:ea typeface="ＭＳ Ｐゴシック" pitchFamily="34" charset="-128"/>
            </a:endParaRPr>
          </a:p>
          <a:p>
            <a:pPr eaLnBrk="1" hangingPunct="1">
              <a:buFont typeface="Wingdings" pitchFamily="2" charset="2"/>
              <a:buChar char="à"/>
            </a:pPr>
            <a:r>
              <a:rPr lang="fr-FR" altLang="fr-FR" sz="2400" dirty="0" smtClean="0">
                <a:solidFill>
                  <a:schemeClr val="accent1"/>
                </a:solidFill>
                <a:latin typeface="Calibri" pitchFamily="34" charset="0"/>
                <a:ea typeface="ＭＳ Ｐゴシック" pitchFamily="34" charset="-128"/>
              </a:rPr>
              <a:t>Revue de ces données par responsable </a:t>
            </a:r>
            <a:r>
              <a:rPr lang="fr-FR" altLang="fr-FR" sz="2400" dirty="0">
                <a:solidFill>
                  <a:schemeClr val="accent1"/>
                </a:solidFill>
                <a:latin typeface="Calibri" pitchFamily="34" charset="0"/>
                <a:ea typeface="ＭＳ Ｐゴシック" pitchFamily="34" charset="-128"/>
              </a:rPr>
              <a:t>qualité  du LBM en collaboration avec le responsable </a:t>
            </a:r>
            <a:r>
              <a:rPr lang="fr-FR" altLang="fr-FR" sz="2400" dirty="0" smtClean="0">
                <a:solidFill>
                  <a:schemeClr val="accent1"/>
                </a:solidFill>
                <a:latin typeface="Calibri" pitchFamily="34" charset="0"/>
                <a:ea typeface="ＭＳ Ｐゴシック" pitchFamily="34" charset="-128"/>
              </a:rPr>
              <a:t>EBMD</a:t>
            </a:r>
          </a:p>
          <a:p>
            <a:pPr eaLnBrk="1" hangingPunct="1">
              <a:buFont typeface="Wingdings" pitchFamily="2" charset="2"/>
              <a:buChar char="à"/>
            </a:pPr>
            <a:r>
              <a:rPr lang="fr-FR" altLang="fr-FR" sz="2400" dirty="0" smtClean="0">
                <a:solidFill>
                  <a:schemeClr val="accent1"/>
                </a:solidFill>
                <a:latin typeface="Calibri" pitchFamily="34" charset="0"/>
                <a:ea typeface="ＭＳ Ｐゴシック" pitchFamily="34" charset="-128"/>
              </a:rPr>
              <a:t>Permet </a:t>
            </a:r>
            <a:r>
              <a:rPr lang="fr-FR" altLang="fr-FR" sz="2400" dirty="0">
                <a:solidFill>
                  <a:schemeClr val="accent1"/>
                </a:solidFill>
                <a:latin typeface="Calibri" pitchFamily="34" charset="0"/>
                <a:ea typeface="ＭＳ Ｐゴシック" pitchFamily="34" charset="-128"/>
              </a:rPr>
              <a:t>d’évaluer le besoin d’entreprendre une action corrective ou </a:t>
            </a:r>
            <a:r>
              <a:rPr lang="fr-FR" altLang="fr-FR" sz="2400" dirty="0" smtClean="0">
                <a:solidFill>
                  <a:schemeClr val="accent1"/>
                </a:solidFill>
                <a:latin typeface="Calibri" pitchFamily="34" charset="0"/>
                <a:ea typeface="ＭＳ Ｐゴシック" pitchFamily="34" charset="-128"/>
              </a:rPr>
              <a:t>préventive qui sera communiquée aux personnes concernées</a:t>
            </a:r>
            <a:endParaRPr lang="fr-FR" altLang="fr-FR" sz="2400" dirty="0">
              <a:solidFill>
                <a:schemeClr val="accent1"/>
              </a:solidFill>
              <a:latin typeface="Calibri" pitchFamily="34" charset="0"/>
              <a:ea typeface="ＭＳ Ｐゴシック" pitchFamily="34" charset="-128"/>
            </a:endParaRPr>
          </a:p>
          <a:p>
            <a:pPr eaLnBrk="1" hangingPunct="1">
              <a:buFont typeface="Wingdings" pitchFamily="2" charset="2"/>
              <a:buNone/>
            </a:pPr>
            <a:endParaRPr lang="fr-FR" altLang="fr-FR" sz="2400" dirty="0">
              <a:solidFill>
                <a:schemeClr val="accent1"/>
              </a:solidFill>
              <a:latin typeface="Calibri" pitchFamily="34" charset="0"/>
              <a:ea typeface="ＭＳ Ｐゴシック" pitchFamily="34" charset="-128"/>
            </a:endParaRPr>
          </a:p>
          <a:p>
            <a:pPr eaLnBrk="1" hangingPunct="1">
              <a:buFont typeface="Wingdings" pitchFamily="2" charset="2"/>
              <a:buChar char="Ø"/>
            </a:pP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sz="2400" dirty="0">
              <a:solidFill>
                <a:schemeClr val="accent1"/>
              </a:solidFill>
              <a:latin typeface="Tahoma" pitchFamily="34" charset="0"/>
              <a:ea typeface="ＭＳ Ｐゴシック" pitchFamily="34" charset="-128"/>
            </a:endParaRPr>
          </a:p>
          <a:p>
            <a:pPr lvl="2" eaLnBrk="1" hangingPunct="1">
              <a:buFont typeface="Wingdings" pitchFamily="2" charset="2"/>
              <a:buChar char="ü"/>
            </a:pPr>
            <a:endParaRPr lang="fr-FR" altLang="fr-FR" sz="2400" dirty="0">
              <a:solidFill>
                <a:srgbClr val="002060"/>
              </a:solidFill>
              <a:latin typeface="Tahoma" pitchFamily="34" charset="0"/>
              <a:ea typeface="ＭＳ Ｐゴシック" pitchFamily="34" charset="-128"/>
            </a:endParaRPr>
          </a:p>
        </p:txBody>
      </p:sp>
      <p:sp>
        <p:nvSpPr>
          <p:cNvPr id="7"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p>
            <a:pPr algn="ctr"/>
            <a:r>
              <a:rPr lang="fr-FR" altLang="fr-FR" b="1" dirty="0" smtClean="0">
                <a:solidFill>
                  <a:schemeClr val="accent1">
                    <a:lumMod val="75000"/>
                  </a:schemeClr>
                </a:solidFill>
              </a:rPr>
              <a:t>Gestion des non-conformités et des réclamations</a:t>
            </a:r>
            <a:endParaRPr lang="fr-FR" altLang="fr-FR" b="1" dirty="0">
              <a:solidFill>
                <a:schemeClr val="accent1">
                  <a:lumMod val="75000"/>
                </a:schemeClr>
              </a:solidFill>
            </a:endParaRPr>
          </a:p>
        </p:txBody>
      </p:sp>
      <p:pic>
        <p:nvPicPr>
          <p:cNvPr id="1026" name="Picture 2" descr="Résultat de recherche d'images pour &quot;abl90&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680" y="3861048"/>
            <a:ext cx="537792" cy="89632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6419"/>
    </mc:Choice>
    <mc:Fallback xmlns="">
      <p:transition spd="slow" advTm="9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77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7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7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77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770">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770">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7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3277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173854" y="836710"/>
            <a:ext cx="8785224"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0" indent="-4445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algn="ctr" eaLnBrk="1" hangingPunct="1">
              <a:buFont typeface="Wingdings" pitchFamily="2" charset="2"/>
              <a:buNone/>
            </a:pPr>
            <a:r>
              <a:rPr lang="fr-FR" altLang="fr-FR" sz="2400" b="1" u="sng" dirty="0" smtClean="0">
                <a:solidFill>
                  <a:schemeClr val="accent4"/>
                </a:solidFill>
                <a:latin typeface="Calibri" pitchFamily="34" charset="0"/>
                <a:ea typeface="ＭＳ Ｐゴシック" pitchFamily="34" charset="-128"/>
              </a:rPr>
              <a:t>HABILITATION</a:t>
            </a:r>
          </a:p>
          <a:p>
            <a:pPr eaLnBrk="1" hangingPunct="1">
              <a:buFont typeface="Wingdings" pitchFamily="2" charset="2"/>
              <a:buNone/>
            </a:pPr>
            <a:endParaRPr lang="fr-FR" altLang="fr-FR" sz="2400" dirty="0" smtClean="0">
              <a:solidFill>
                <a:schemeClr val="accent1"/>
              </a:solidFill>
              <a:latin typeface="Calibri" pitchFamily="34" charset="0"/>
              <a:ea typeface="ＭＳ Ｐゴシック" pitchFamily="34" charset="-128"/>
            </a:endParaRPr>
          </a:p>
          <a:p>
            <a:pPr eaLnBrk="1" hangingPunct="1">
              <a:buFont typeface="Arial" panose="020B0604020202020204" pitchFamily="34" charset="0"/>
              <a:buChar char="•"/>
            </a:pPr>
            <a:r>
              <a:rPr lang="fr-FR" altLang="fr-FR" dirty="0" smtClean="0">
                <a:solidFill>
                  <a:srgbClr val="FF0000"/>
                </a:solidFill>
                <a:latin typeface="Calibri" pitchFamily="34" charset="0"/>
                <a:ea typeface="ＭＳ Ｐゴシック" pitchFamily="34" charset="-128"/>
              </a:rPr>
              <a:t>Les EBMD ne sont réalisables que par des opérateurs </a:t>
            </a:r>
            <a:r>
              <a:rPr lang="fr-FR" altLang="fr-FR" b="1" u="sng" dirty="0" smtClean="0">
                <a:solidFill>
                  <a:srgbClr val="FF0000"/>
                </a:solidFill>
                <a:latin typeface="Calibri" pitchFamily="34" charset="0"/>
                <a:ea typeface="ＭＳ Ｐゴシック" pitchFamily="34" charset="-128"/>
              </a:rPr>
              <a:t>habilités</a:t>
            </a:r>
            <a:r>
              <a:rPr lang="fr-FR" altLang="fr-FR" dirty="0" smtClean="0">
                <a:solidFill>
                  <a:srgbClr val="FF0000"/>
                </a:solidFill>
                <a:latin typeface="Calibri" pitchFamily="34" charset="0"/>
                <a:ea typeface="ＭＳ Ｐゴシック" pitchFamily="34" charset="-128"/>
              </a:rPr>
              <a:t>.</a:t>
            </a:r>
          </a:p>
          <a:p>
            <a:pPr eaLnBrk="1" hangingPunct="1">
              <a:buFont typeface="Arial" panose="020B0604020202020204" pitchFamily="34" charset="0"/>
              <a:buChar char="•"/>
            </a:pPr>
            <a:endParaRPr lang="fr-FR" altLang="fr-FR" dirty="0" smtClean="0">
              <a:solidFill>
                <a:schemeClr val="accent1"/>
              </a:solidFill>
              <a:latin typeface="Calibri" pitchFamily="34" charset="0"/>
              <a:ea typeface="ＭＳ Ｐゴシック" pitchFamily="34" charset="-128"/>
            </a:endParaRPr>
          </a:p>
          <a:p>
            <a:pPr eaLnBrk="1" hangingPunct="1">
              <a:buFont typeface="Arial" panose="020B0604020202020204" pitchFamily="34" charset="0"/>
              <a:buChar char="•"/>
            </a:pPr>
            <a:r>
              <a:rPr lang="fr-FR" altLang="fr-FR" dirty="0" smtClean="0">
                <a:solidFill>
                  <a:schemeClr val="accent1"/>
                </a:solidFill>
                <a:latin typeface="Calibri" pitchFamily="34" charset="0"/>
                <a:ea typeface="ＭＳ Ｐゴシック" pitchFamily="34" charset="-128"/>
              </a:rPr>
              <a:t>L’habilitation est supervisée par du </a:t>
            </a:r>
            <a:r>
              <a:rPr lang="fr-FR" altLang="fr-FR" b="1" u="sng" dirty="0" smtClean="0">
                <a:solidFill>
                  <a:schemeClr val="accent1"/>
                </a:solidFill>
                <a:latin typeface="Calibri" pitchFamily="34" charset="0"/>
                <a:ea typeface="ＭＳ Ｐゴシック" pitchFamily="34" charset="-128"/>
              </a:rPr>
              <a:t>personnel autorisé </a:t>
            </a:r>
            <a:r>
              <a:rPr lang="fr-FR" altLang="fr-FR" dirty="0" smtClean="0">
                <a:solidFill>
                  <a:schemeClr val="accent1"/>
                </a:solidFill>
                <a:latin typeface="Calibri" pitchFamily="34" charset="0"/>
                <a:ea typeface="ＭＳ Ｐゴシック" pitchFamily="34" charset="-128"/>
              </a:rPr>
              <a:t>(référent, technicien référent EBMD…) sur la base de critères définis sur des supports </a:t>
            </a:r>
            <a:r>
              <a:rPr lang="fr-FR" altLang="fr-FR" b="1" dirty="0" smtClean="0">
                <a:solidFill>
                  <a:schemeClr val="accent1"/>
                </a:solidFill>
                <a:latin typeface="Calibri" pitchFamily="34" charset="0"/>
                <a:ea typeface="ＭＳ Ｐゴシック" pitchFamily="34" charset="-128"/>
              </a:rPr>
              <a:t>validés </a:t>
            </a:r>
            <a:r>
              <a:rPr lang="fr-FR" altLang="fr-FR" dirty="0" smtClean="0">
                <a:solidFill>
                  <a:schemeClr val="accent1"/>
                </a:solidFill>
                <a:latin typeface="Calibri" pitchFamily="34" charset="0"/>
                <a:ea typeface="ＭＳ Ｐゴシック" pitchFamily="34" charset="-128"/>
              </a:rPr>
              <a:t>diffusés sur Kalilab.</a:t>
            </a:r>
          </a:p>
          <a:p>
            <a:pPr eaLnBrk="1" hangingPunct="1">
              <a:buFont typeface="Arial" panose="020B0604020202020204" pitchFamily="34" charset="0"/>
              <a:buChar char="•"/>
            </a:pPr>
            <a:endParaRPr lang="fr-FR" altLang="fr-FR" dirty="0">
              <a:solidFill>
                <a:schemeClr val="accent1"/>
              </a:solidFill>
              <a:latin typeface="Calibri" pitchFamily="34" charset="0"/>
              <a:ea typeface="ＭＳ Ｐゴシック" pitchFamily="34" charset="-128"/>
            </a:endParaRPr>
          </a:p>
          <a:p>
            <a:pPr eaLnBrk="1" hangingPunct="1">
              <a:buFont typeface="Arial" panose="020B0604020202020204" pitchFamily="34" charset="0"/>
              <a:buChar char="•"/>
            </a:pPr>
            <a:r>
              <a:rPr lang="fr-FR" altLang="fr-FR" dirty="0" smtClean="0">
                <a:solidFill>
                  <a:schemeClr val="accent1"/>
                </a:solidFill>
                <a:latin typeface="Calibri" pitchFamily="34" charset="0"/>
                <a:ea typeface="ＭＳ Ｐゴシック" pitchFamily="34" charset="-128"/>
              </a:rPr>
              <a:t>Une habilitation est prononcée pour 2 ans. A échéance elle doit faire l’objet d’un </a:t>
            </a:r>
            <a:r>
              <a:rPr lang="fr-FR" altLang="fr-FR" b="1" u="sng" dirty="0" smtClean="0">
                <a:solidFill>
                  <a:schemeClr val="accent1"/>
                </a:solidFill>
                <a:latin typeface="Calibri" pitchFamily="34" charset="0"/>
                <a:ea typeface="ＭＳ Ｐゴシック" pitchFamily="34" charset="-128"/>
              </a:rPr>
              <a:t>maintien.</a:t>
            </a:r>
          </a:p>
          <a:p>
            <a:pPr eaLnBrk="1" hangingPunct="1">
              <a:buFont typeface="Arial" panose="020B0604020202020204" pitchFamily="34" charset="0"/>
              <a:buChar char="•"/>
            </a:pPr>
            <a:endParaRPr lang="fr-FR" altLang="fr-FR" b="1" u="sng" dirty="0" smtClean="0">
              <a:solidFill>
                <a:schemeClr val="accent1"/>
              </a:solidFill>
              <a:latin typeface="Calibri" pitchFamily="34" charset="0"/>
              <a:ea typeface="ＭＳ Ｐゴシック" pitchFamily="34" charset="-128"/>
            </a:endParaRPr>
          </a:p>
          <a:p>
            <a:pPr eaLnBrk="1" hangingPunct="1">
              <a:buFont typeface="Arial" panose="020B0604020202020204" pitchFamily="34" charset="0"/>
              <a:buChar char="•"/>
            </a:pPr>
            <a:r>
              <a:rPr lang="fr-FR" altLang="fr-FR" dirty="0" smtClean="0">
                <a:solidFill>
                  <a:schemeClr val="accent1"/>
                </a:solidFill>
                <a:latin typeface="Calibri" pitchFamily="34" charset="0"/>
                <a:ea typeface="ＭＳ Ｐゴシック" pitchFamily="34" charset="-128"/>
              </a:rPr>
              <a:t>En cas </a:t>
            </a:r>
            <a:r>
              <a:rPr lang="fr-FR" altLang="fr-FR" b="1" u="sng" dirty="0" smtClean="0">
                <a:solidFill>
                  <a:schemeClr val="accent1"/>
                </a:solidFill>
                <a:latin typeface="Calibri" pitchFamily="34" charset="0"/>
                <a:ea typeface="ＭＳ Ｐゴシック" pitchFamily="34" charset="-128"/>
              </a:rPr>
              <a:t>d’absence de plus de 6 mois </a:t>
            </a:r>
            <a:r>
              <a:rPr lang="fr-FR" altLang="fr-FR" dirty="0" smtClean="0">
                <a:solidFill>
                  <a:schemeClr val="accent1"/>
                </a:solidFill>
                <a:latin typeface="Calibri" pitchFamily="34" charset="0"/>
                <a:ea typeface="ＭＳ Ｐゴシック" pitchFamily="34" charset="-128"/>
              </a:rPr>
              <a:t>l’habilitation est </a:t>
            </a:r>
            <a:r>
              <a:rPr lang="fr-FR" altLang="fr-FR" b="1" u="sng" dirty="0" smtClean="0">
                <a:solidFill>
                  <a:schemeClr val="accent1"/>
                </a:solidFill>
                <a:latin typeface="Calibri" pitchFamily="34" charset="0"/>
                <a:ea typeface="ＭＳ Ｐゴシック" pitchFamily="34" charset="-128"/>
              </a:rPr>
              <a:t>suspendue</a:t>
            </a:r>
            <a:r>
              <a:rPr lang="fr-FR" altLang="fr-FR" dirty="0" smtClean="0">
                <a:solidFill>
                  <a:schemeClr val="accent1"/>
                </a:solidFill>
                <a:latin typeface="Calibri" pitchFamily="34" charset="0"/>
                <a:ea typeface="ＭＳ Ｐゴシック" pitchFamily="34" charset="-128"/>
              </a:rPr>
              <a:t> et une nouvelle habilitation doit être programmée.</a:t>
            </a:r>
            <a:endParaRPr lang="fr-FR" altLang="fr-FR" dirty="0">
              <a:solidFill>
                <a:schemeClr val="accent1"/>
              </a:solidFill>
              <a:latin typeface="Calibri" pitchFamily="34" charset="0"/>
              <a:ea typeface="ＭＳ Ｐゴシック" pitchFamily="34" charset="-128"/>
            </a:endParaRPr>
          </a:p>
          <a:p>
            <a:pPr lvl="3" eaLnBrk="1" hangingPunct="1">
              <a:buFont typeface="Wingdings" pitchFamily="2" charset="2"/>
              <a:buNone/>
            </a:pPr>
            <a:endParaRPr lang="fr-FR" altLang="fr-FR" dirty="0">
              <a:solidFill>
                <a:schemeClr val="accent1"/>
              </a:solidFill>
              <a:latin typeface="Calibri" pitchFamily="34" charset="0"/>
              <a:ea typeface="ＭＳ Ｐゴシック" pitchFamily="34" charset="-128"/>
            </a:endParaRPr>
          </a:p>
          <a:p>
            <a:pPr eaLnBrk="1" hangingPunct="1">
              <a:buFont typeface="Wingdings" pitchFamily="2" charset="2"/>
              <a:buChar char="Ø"/>
            </a:pP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sz="2400" dirty="0">
              <a:solidFill>
                <a:schemeClr val="accent1"/>
              </a:solidFill>
              <a:latin typeface="Tahoma" pitchFamily="34" charset="0"/>
              <a:ea typeface="ＭＳ Ｐゴシック" pitchFamily="34" charset="-128"/>
            </a:endParaRPr>
          </a:p>
          <a:p>
            <a:pPr lvl="2" eaLnBrk="1" hangingPunct="1">
              <a:buFont typeface="Wingdings" pitchFamily="2" charset="2"/>
              <a:buChar char="ü"/>
            </a:pPr>
            <a:endParaRPr lang="fr-FR" altLang="fr-FR" sz="2400" dirty="0">
              <a:solidFill>
                <a:srgbClr val="002060"/>
              </a:solidFill>
              <a:latin typeface="Tahoma" pitchFamily="34" charset="0"/>
              <a:ea typeface="ＭＳ Ｐゴシック" pitchFamily="34" charset="-128"/>
            </a:endParaRPr>
          </a:p>
        </p:txBody>
      </p:sp>
      <p:sp>
        <p:nvSpPr>
          <p:cNvPr id="7"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p>
            <a:pPr algn="ctr"/>
            <a:r>
              <a:rPr lang="fr-FR" altLang="fr-FR" b="1" dirty="0" smtClean="0">
                <a:solidFill>
                  <a:schemeClr val="accent1">
                    <a:lumMod val="75000"/>
                  </a:schemeClr>
                </a:solidFill>
              </a:rPr>
              <a:t>Principales exigences techniques de la norme 22870</a:t>
            </a:r>
            <a:endParaRPr lang="fr-FR" altLang="fr-FR" b="1" dirty="0">
              <a:solidFill>
                <a:schemeClr val="accent1">
                  <a:lumMod val="75000"/>
                </a:schemeClr>
              </a:solidFill>
            </a:endParaRPr>
          </a:p>
        </p:txBody>
      </p:sp>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432" y="5246842"/>
            <a:ext cx="1721296" cy="1288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5236176"/>
            <a:ext cx="2304256" cy="1290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Résultat de recherche d'images pour &quot;i-stat&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248" y="4882083"/>
            <a:ext cx="1080120" cy="1868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0788562"/>
      </p:ext>
    </p:extLst>
  </p:cSld>
  <p:clrMapOvr>
    <a:masterClrMapping/>
  </p:clrMapOvr>
  <mc:AlternateContent xmlns:mc="http://schemas.openxmlformats.org/markup-compatibility/2006" xmlns:p14="http://schemas.microsoft.com/office/powerpoint/2010/main">
    <mc:Choice Requires="p14">
      <p:transition spd="slow" p14:dur="2000" advTm="56847"/>
    </mc:Choice>
    <mc:Fallback xmlns="">
      <p:transition spd="slow" advTm="56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173854" y="1052736"/>
            <a:ext cx="8785224"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0" indent="-4445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algn="ctr" eaLnBrk="1" hangingPunct="1">
              <a:buFont typeface="Wingdings" pitchFamily="2" charset="2"/>
              <a:buNone/>
            </a:pPr>
            <a:r>
              <a:rPr lang="fr-FR" altLang="fr-FR" sz="2400" b="1" u="sng" dirty="0" smtClean="0">
                <a:solidFill>
                  <a:schemeClr val="accent4"/>
                </a:solidFill>
                <a:latin typeface="Calibri" pitchFamily="34" charset="0"/>
                <a:ea typeface="ＭＳ Ｐゴシック" pitchFamily="34" charset="-128"/>
              </a:rPr>
              <a:t>Identification de l’opérateur</a:t>
            </a:r>
          </a:p>
          <a:p>
            <a:pPr lvl="5" eaLnBrk="1" hangingPunct="1">
              <a:buFont typeface="Wingdings" pitchFamily="2" charset="2"/>
              <a:buNone/>
            </a:pPr>
            <a:endParaRPr lang="fr-FR" altLang="fr-FR" sz="2400" dirty="0" smtClean="0">
              <a:solidFill>
                <a:schemeClr val="accent1"/>
              </a:solidFill>
              <a:latin typeface="Calibri" pitchFamily="34" charset="0"/>
              <a:ea typeface="ＭＳ Ｐゴシック" pitchFamily="34" charset="-128"/>
            </a:endParaRPr>
          </a:p>
          <a:p>
            <a:pPr lvl="5" eaLnBrk="1" hangingPunct="1">
              <a:buFont typeface="Arial" panose="020B0604020202020204" pitchFamily="34" charset="0"/>
              <a:buChar char="•"/>
            </a:pPr>
            <a:r>
              <a:rPr lang="fr-FR" altLang="fr-FR" sz="2400" dirty="0" smtClean="0">
                <a:solidFill>
                  <a:srgbClr val="FF0000"/>
                </a:solidFill>
                <a:latin typeface="Calibri" pitchFamily="34" charset="0"/>
                <a:ea typeface="ＭＳ Ｐゴシック" pitchFamily="34" charset="-128"/>
              </a:rPr>
              <a:t>Un EBMD est réalisé sous la responsabilité du matricule associé sur l’automate. </a:t>
            </a:r>
            <a:r>
              <a:rPr lang="fr-FR" altLang="fr-FR" sz="2400" dirty="0" smtClean="0">
                <a:solidFill>
                  <a:srgbClr val="FF0000"/>
                </a:solidFill>
                <a:latin typeface="Calibri" pitchFamily="34" charset="0"/>
                <a:ea typeface="ＭＳ Ｐゴシック" pitchFamily="34" charset="-128"/>
                <a:sym typeface="Wingdings" panose="05000000000000000000" pitchFamily="2" charset="2"/>
              </a:rPr>
              <a:t> </a:t>
            </a:r>
            <a:r>
              <a:rPr lang="fr-FR" altLang="fr-FR" sz="2400" b="1" u="sng" dirty="0" smtClean="0">
                <a:solidFill>
                  <a:srgbClr val="FF0000"/>
                </a:solidFill>
                <a:latin typeface="Calibri" pitchFamily="34" charset="0"/>
                <a:ea typeface="ＭＳ Ｐゴシック" pitchFamily="34" charset="-128"/>
                <a:sym typeface="Wingdings" panose="05000000000000000000" pitchFamily="2" charset="2"/>
              </a:rPr>
              <a:t>PAS DE PRÊT à un autre agent</a:t>
            </a:r>
            <a:endParaRPr lang="fr-FR" altLang="fr-FR" sz="2400" b="1" u="sng" dirty="0" smtClean="0">
              <a:solidFill>
                <a:srgbClr val="FF0000"/>
              </a:solidFill>
              <a:latin typeface="Calibri" pitchFamily="34" charset="0"/>
              <a:ea typeface="ＭＳ Ｐゴシック" pitchFamily="34" charset="-128"/>
            </a:endParaRPr>
          </a:p>
          <a:p>
            <a:pPr eaLnBrk="1" hangingPunct="1">
              <a:buFont typeface="Arial" panose="020B0604020202020204" pitchFamily="34" charset="0"/>
              <a:buChar char="•"/>
            </a:pPr>
            <a:endParaRPr lang="fr-FR" altLang="fr-FR" sz="2400" dirty="0" smtClean="0">
              <a:solidFill>
                <a:schemeClr val="accent1"/>
              </a:solidFill>
              <a:latin typeface="Calibri" pitchFamily="34" charset="0"/>
              <a:ea typeface="ＭＳ Ｐゴシック" pitchFamily="34" charset="-128"/>
            </a:endParaRPr>
          </a:p>
          <a:p>
            <a:pPr eaLnBrk="1" hangingPunct="1">
              <a:buFont typeface="Arial" panose="020B0604020202020204" pitchFamily="34" charset="0"/>
              <a:buChar char="•"/>
            </a:pPr>
            <a:endParaRPr lang="fr-FR" altLang="fr-FR" sz="2400" dirty="0" smtClean="0">
              <a:solidFill>
                <a:schemeClr val="accent1"/>
              </a:solidFill>
              <a:latin typeface="Calibri" pitchFamily="34" charset="0"/>
              <a:ea typeface="ＭＳ Ｐゴシック" pitchFamily="34" charset="-128"/>
            </a:endParaRPr>
          </a:p>
          <a:p>
            <a:pPr marL="0" indent="0" algn="ctr" eaLnBrk="1" hangingPunct="1"/>
            <a:r>
              <a:rPr lang="fr-FR" altLang="fr-FR" sz="2400" b="1" u="sng" dirty="0" smtClean="0">
                <a:solidFill>
                  <a:schemeClr val="accent4"/>
                </a:solidFill>
                <a:latin typeface="Calibri" pitchFamily="34" charset="0"/>
                <a:ea typeface="ＭＳ Ｐゴシック" pitchFamily="34" charset="-128"/>
              </a:rPr>
              <a:t>Identitovigilance</a:t>
            </a:r>
          </a:p>
          <a:p>
            <a:pPr marL="0" indent="0" algn="ctr" eaLnBrk="1" hangingPunct="1"/>
            <a:endParaRPr lang="fr-FR" altLang="fr-FR" sz="2400" dirty="0" smtClean="0">
              <a:solidFill>
                <a:schemeClr val="accent1"/>
              </a:solidFill>
              <a:latin typeface="Calibri" pitchFamily="34" charset="0"/>
              <a:ea typeface="ＭＳ Ｐゴシック" pitchFamily="34" charset="-128"/>
            </a:endParaRPr>
          </a:p>
          <a:p>
            <a:pPr lvl="4" eaLnBrk="1" hangingPunct="1">
              <a:buFont typeface="Arial" panose="020B0604020202020204" pitchFamily="34" charset="0"/>
              <a:buChar char="•"/>
            </a:pPr>
            <a:r>
              <a:rPr lang="fr-FR" altLang="fr-FR" sz="2400" dirty="0" smtClean="0">
                <a:solidFill>
                  <a:schemeClr val="accent1"/>
                </a:solidFill>
                <a:latin typeface="Calibri" pitchFamily="34" charset="0"/>
                <a:ea typeface="ＭＳ Ｐゴシック" pitchFamily="34" charset="-128"/>
              </a:rPr>
              <a:t>Tout échantillon utilisé pour la réalisation d’EBMD doit être identifié selon les dispositions décrites par le laboratoire.</a:t>
            </a:r>
          </a:p>
          <a:p>
            <a:pPr marL="2146300" lvl="5" indent="0" eaLnBrk="1" hangingPunct="1"/>
            <a:r>
              <a:rPr lang="fr-FR" altLang="fr-FR" sz="2400" dirty="0">
                <a:solidFill>
                  <a:srgbClr val="FF0000"/>
                </a:solidFill>
                <a:latin typeface="Calibri" pitchFamily="34" charset="0"/>
                <a:ea typeface="ＭＳ Ｐゴシック" pitchFamily="34" charset="-128"/>
                <a:sym typeface="Wingdings" panose="05000000000000000000" pitchFamily="2" charset="2"/>
              </a:rPr>
              <a:t> L’étiquette patient doit impérativement être collée SUR le tube.</a:t>
            </a:r>
            <a:endParaRPr lang="fr-FR" altLang="fr-FR" sz="2400" dirty="0">
              <a:solidFill>
                <a:srgbClr val="FF0000"/>
              </a:solidFill>
              <a:latin typeface="Calibri" pitchFamily="34" charset="0"/>
              <a:ea typeface="ＭＳ Ｐゴシック" pitchFamily="34" charset="-128"/>
            </a:endParaRPr>
          </a:p>
          <a:p>
            <a:pPr eaLnBrk="1" hangingPunct="1">
              <a:buFont typeface="Wingdings" pitchFamily="2" charset="2"/>
              <a:buNone/>
            </a:pPr>
            <a:endParaRPr lang="fr-FR" altLang="fr-FR" sz="2400" dirty="0">
              <a:solidFill>
                <a:schemeClr val="accent1"/>
              </a:solidFill>
              <a:latin typeface="Calibri" pitchFamily="34" charset="0"/>
              <a:ea typeface="ＭＳ Ｐゴシック" pitchFamily="34" charset="-128"/>
            </a:endParaRPr>
          </a:p>
          <a:p>
            <a:pPr eaLnBrk="1" hangingPunct="1">
              <a:buFont typeface="Wingdings" pitchFamily="2" charset="2"/>
              <a:buChar char="Ø"/>
            </a:pP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sz="2400" dirty="0">
              <a:solidFill>
                <a:schemeClr val="accent1"/>
              </a:solidFill>
              <a:latin typeface="Tahoma" pitchFamily="34" charset="0"/>
              <a:ea typeface="ＭＳ Ｐゴシック" pitchFamily="34" charset="-128"/>
            </a:endParaRPr>
          </a:p>
          <a:p>
            <a:pPr lvl="2" eaLnBrk="1" hangingPunct="1">
              <a:buFont typeface="Wingdings" pitchFamily="2" charset="2"/>
              <a:buChar char="ü"/>
            </a:pPr>
            <a:endParaRPr lang="fr-FR" altLang="fr-FR" sz="2400" dirty="0">
              <a:solidFill>
                <a:srgbClr val="002060"/>
              </a:solidFill>
              <a:latin typeface="Tahoma" pitchFamily="34" charset="0"/>
              <a:ea typeface="ＭＳ Ｐゴシック" pitchFamily="34" charset="-128"/>
            </a:endParaRPr>
          </a:p>
        </p:txBody>
      </p:sp>
      <p:sp>
        <p:nvSpPr>
          <p:cNvPr id="7"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p>
            <a:pPr algn="ctr"/>
            <a:r>
              <a:rPr lang="fr-FR" altLang="fr-FR" b="1" dirty="0" smtClean="0">
                <a:solidFill>
                  <a:schemeClr val="accent1">
                    <a:lumMod val="75000"/>
                  </a:schemeClr>
                </a:solidFill>
              </a:rPr>
              <a:t>Principales exigences techniques de la norme 22870</a:t>
            </a:r>
            <a:endParaRPr lang="fr-FR" altLang="fr-FR" b="1" dirty="0">
              <a:solidFill>
                <a:schemeClr val="accent1">
                  <a:lumMod val="75000"/>
                </a:schemeClr>
              </a:solidFill>
            </a:endParaRPr>
          </a:p>
        </p:txBody>
      </p:sp>
      <p:pic>
        <p:nvPicPr>
          <p:cNvPr id="3074" name="Picture 2" descr="Résultat de recherche d'images pour &quot;étiquette patient tub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415" y="4447528"/>
            <a:ext cx="1613298" cy="1613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819" y="1662336"/>
            <a:ext cx="1924490" cy="1440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59002355"/>
      </p:ext>
    </p:extLst>
  </p:cSld>
  <p:clrMapOvr>
    <a:masterClrMapping/>
  </p:clrMapOvr>
  <mc:AlternateContent xmlns:mc="http://schemas.openxmlformats.org/markup-compatibility/2006" xmlns:p14="http://schemas.microsoft.com/office/powerpoint/2010/main">
    <mc:Choice Requires="p14">
      <p:transition spd="slow" p14:dur="2000" advTm="37001"/>
    </mc:Choice>
    <mc:Fallback xmlns="">
      <p:transition spd="slow" advTm="3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3277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0">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70">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77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32770"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173854" y="836710"/>
            <a:ext cx="8785224"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0" indent="-4445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algn="ctr" eaLnBrk="1" hangingPunct="1">
              <a:buFont typeface="Wingdings" pitchFamily="2" charset="2"/>
              <a:buNone/>
            </a:pPr>
            <a:r>
              <a:rPr lang="fr-FR" altLang="fr-FR" sz="2400" b="1" u="sng" dirty="0" smtClean="0">
                <a:solidFill>
                  <a:schemeClr val="accent4"/>
                </a:solidFill>
                <a:latin typeface="Calibri" pitchFamily="34" charset="0"/>
                <a:ea typeface="ＭＳ Ｐゴシック" pitchFamily="34" charset="-128"/>
              </a:rPr>
              <a:t>Contrôles Internes de Qualité (CIQ)</a:t>
            </a:r>
          </a:p>
          <a:p>
            <a:pPr eaLnBrk="1" hangingPunct="1">
              <a:buFont typeface="Wingdings" pitchFamily="2" charset="2"/>
              <a:buNone/>
            </a:pPr>
            <a:endParaRPr lang="fr-FR" altLang="fr-FR" sz="2400" dirty="0" smtClean="0">
              <a:solidFill>
                <a:schemeClr val="accent1"/>
              </a:solidFill>
              <a:latin typeface="Calibri" pitchFamily="34" charset="0"/>
              <a:ea typeface="ＭＳ Ｐゴシック" pitchFamily="34" charset="-128"/>
            </a:endParaRPr>
          </a:p>
          <a:p>
            <a:pPr eaLnBrk="1" hangingPunct="1">
              <a:buFont typeface="Arial" panose="020B0604020202020204" pitchFamily="34" charset="0"/>
              <a:buChar char="•"/>
            </a:pPr>
            <a:r>
              <a:rPr lang="fr-FR" altLang="fr-FR" sz="2400" dirty="0" smtClean="0">
                <a:solidFill>
                  <a:schemeClr val="accent1"/>
                </a:solidFill>
                <a:latin typeface="Calibri" pitchFamily="34" charset="0"/>
                <a:ea typeface="ＭＳ Ｐゴシック" pitchFamily="34" charset="-128"/>
              </a:rPr>
              <a:t>Les CIQ permettent de garantir </a:t>
            </a:r>
            <a:r>
              <a:rPr lang="fr-FR" altLang="fr-FR" sz="2400" b="1" u="sng" dirty="0" smtClean="0">
                <a:solidFill>
                  <a:schemeClr val="accent1"/>
                </a:solidFill>
                <a:latin typeface="Calibri" pitchFamily="34" charset="0"/>
                <a:ea typeface="ＭＳ Ｐゴシック" pitchFamily="34" charset="-128"/>
              </a:rPr>
              <a:t>la fiabilité </a:t>
            </a:r>
            <a:r>
              <a:rPr lang="fr-FR" altLang="fr-FR" sz="2400" dirty="0" smtClean="0">
                <a:solidFill>
                  <a:schemeClr val="accent1"/>
                </a:solidFill>
                <a:latin typeface="Calibri" pitchFamily="34" charset="0"/>
                <a:ea typeface="ＭＳ Ｐゴシック" pitchFamily="34" charset="-128"/>
              </a:rPr>
              <a:t>des résultats rendus par l’automate et donc </a:t>
            </a:r>
            <a:r>
              <a:rPr lang="fr-FR" altLang="fr-FR" sz="2400" b="1" dirty="0" smtClean="0">
                <a:solidFill>
                  <a:schemeClr val="accent1"/>
                </a:solidFill>
                <a:latin typeface="Calibri" pitchFamily="34" charset="0"/>
                <a:ea typeface="ＭＳ Ｐゴシック" pitchFamily="34" charset="-128"/>
              </a:rPr>
              <a:t>d’assurer la sécurité de la prise en charge du patient.</a:t>
            </a:r>
          </a:p>
          <a:p>
            <a:pPr eaLnBrk="1" hangingPunct="1">
              <a:buFont typeface="Arial" panose="020B0604020202020204" pitchFamily="34" charset="0"/>
              <a:buChar char="•"/>
            </a:pPr>
            <a:endParaRPr lang="fr-FR" altLang="fr-FR" sz="2400" dirty="0" smtClean="0">
              <a:solidFill>
                <a:schemeClr val="accent1"/>
              </a:solidFill>
              <a:latin typeface="Calibri" pitchFamily="34" charset="0"/>
              <a:ea typeface="ＭＳ Ｐゴシック" pitchFamily="34" charset="-128"/>
            </a:endParaRPr>
          </a:p>
          <a:p>
            <a:pPr eaLnBrk="1" hangingPunct="1">
              <a:buFont typeface="Arial" panose="020B0604020202020204" pitchFamily="34" charset="0"/>
              <a:buChar char="•"/>
            </a:pPr>
            <a:r>
              <a:rPr lang="fr-FR" altLang="fr-FR" sz="2400" dirty="0" smtClean="0">
                <a:solidFill>
                  <a:schemeClr val="accent1"/>
                </a:solidFill>
                <a:latin typeface="Calibri" pitchFamily="34" charset="0"/>
                <a:ea typeface="ＭＳ Ｐゴシック" pitchFamily="34" charset="-128"/>
              </a:rPr>
              <a:t>Les dispositions du laboratoire précisent la stratégie de passage des CIQ pour chaque automate et la conduite à tenir en cas de CIQ non conforme.</a:t>
            </a:r>
          </a:p>
          <a:p>
            <a:pPr eaLnBrk="1" hangingPunct="1">
              <a:buFont typeface="Arial" panose="020B0604020202020204" pitchFamily="34" charset="0"/>
              <a:buChar char="•"/>
            </a:pPr>
            <a:endParaRPr lang="fr-FR" altLang="fr-FR" sz="2400" dirty="0">
              <a:solidFill>
                <a:schemeClr val="accent1"/>
              </a:solidFill>
              <a:latin typeface="Calibri" pitchFamily="34" charset="0"/>
              <a:ea typeface="ＭＳ Ｐゴシック" pitchFamily="34" charset="-128"/>
            </a:endParaRPr>
          </a:p>
          <a:p>
            <a:pPr eaLnBrk="1" hangingPunct="1">
              <a:buFont typeface="Arial" panose="020B0604020202020204" pitchFamily="34" charset="0"/>
              <a:buChar char="•"/>
            </a:pPr>
            <a:r>
              <a:rPr lang="fr-FR" altLang="fr-FR" sz="2400" dirty="0" smtClean="0">
                <a:solidFill>
                  <a:srgbClr val="FF0000"/>
                </a:solidFill>
                <a:latin typeface="Calibri" pitchFamily="34" charset="0"/>
                <a:ea typeface="ＭＳ Ｐゴシック" pitchFamily="34" charset="-128"/>
              </a:rPr>
              <a:t>Les résultats issus d’un automate dont les CIQ ne sont pas conformes ne doivent pas être utilisés.</a:t>
            </a:r>
          </a:p>
          <a:p>
            <a:pPr eaLnBrk="1" hangingPunct="1">
              <a:buFont typeface="Wingdings" pitchFamily="2" charset="2"/>
              <a:buNone/>
            </a:pPr>
            <a:endParaRPr lang="fr-FR" altLang="fr-FR" sz="2400" dirty="0">
              <a:solidFill>
                <a:schemeClr val="accent1"/>
              </a:solidFill>
              <a:latin typeface="Calibri" pitchFamily="34" charset="0"/>
              <a:ea typeface="ＭＳ Ｐゴシック" pitchFamily="34" charset="-128"/>
            </a:endParaRPr>
          </a:p>
          <a:p>
            <a:pPr eaLnBrk="1" hangingPunct="1">
              <a:buFont typeface="Wingdings" pitchFamily="2" charset="2"/>
              <a:buChar char="Ø"/>
            </a:pP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sz="2400"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sz="2400" dirty="0">
              <a:solidFill>
                <a:schemeClr val="accent1"/>
              </a:solidFill>
              <a:latin typeface="Tahoma" pitchFamily="34" charset="0"/>
              <a:ea typeface="ＭＳ Ｐゴシック" pitchFamily="34" charset="-128"/>
            </a:endParaRPr>
          </a:p>
          <a:p>
            <a:pPr lvl="2" eaLnBrk="1" hangingPunct="1">
              <a:buFont typeface="Wingdings" pitchFamily="2" charset="2"/>
              <a:buChar char="ü"/>
            </a:pPr>
            <a:endParaRPr lang="fr-FR" altLang="fr-FR" sz="2400" dirty="0">
              <a:solidFill>
                <a:srgbClr val="002060"/>
              </a:solidFill>
              <a:latin typeface="Tahoma" pitchFamily="34" charset="0"/>
              <a:ea typeface="ＭＳ Ｐゴシック" pitchFamily="34" charset="-128"/>
            </a:endParaRPr>
          </a:p>
        </p:txBody>
      </p:sp>
      <p:sp>
        <p:nvSpPr>
          <p:cNvPr id="7"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p>
            <a:pPr algn="ctr"/>
            <a:r>
              <a:rPr lang="fr-FR" altLang="fr-FR" b="1" dirty="0" smtClean="0">
                <a:solidFill>
                  <a:schemeClr val="accent1">
                    <a:lumMod val="75000"/>
                  </a:schemeClr>
                </a:solidFill>
              </a:rPr>
              <a:t>Principales exigences techniques de la norme 22870</a:t>
            </a:r>
            <a:endParaRPr lang="fr-FR" altLang="fr-FR" b="1" dirty="0">
              <a:solidFill>
                <a:schemeClr val="accent1">
                  <a:lumMod val="75000"/>
                </a:schemeClr>
              </a:solidFill>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5229200"/>
            <a:ext cx="38100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216177"/>
      </p:ext>
    </p:extLst>
  </p:cSld>
  <p:clrMapOvr>
    <a:masterClrMapping/>
  </p:clrMapOvr>
  <mc:AlternateContent xmlns:mc="http://schemas.openxmlformats.org/markup-compatibility/2006" xmlns:p14="http://schemas.microsoft.com/office/powerpoint/2010/main">
    <mc:Choice Requires="p14">
      <p:transition spd="slow" p14:dur="2000" advTm="35300"/>
    </mc:Choice>
    <mc:Fallback xmlns="">
      <p:transition spd="slow" advTm="3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173854" y="764704"/>
            <a:ext cx="8785224" cy="717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0" indent="-444500" eaLnBrk="0" hangingPunct="0">
              <a:defRPr sz="2000">
                <a:solidFill>
                  <a:schemeClr val="tx1"/>
                </a:solidFill>
                <a:latin typeface="Arial" pitchFamily="34" charset="0"/>
              </a:defRPr>
            </a:lvl1pPr>
            <a:lvl2pPr marL="909638" indent="-285750" eaLnBrk="0" hangingPunct="0">
              <a:defRPr sz="2000">
                <a:solidFill>
                  <a:schemeClr val="tx1"/>
                </a:solidFill>
                <a:latin typeface="Arial" pitchFamily="34" charset="0"/>
              </a:defRPr>
            </a:lvl2pPr>
            <a:lvl3pPr marL="1317625" indent="-228600" eaLnBrk="0" hangingPunct="0">
              <a:defRPr sz="2000">
                <a:solidFill>
                  <a:schemeClr val="tx1"/>
                </a:solidFill>
                <a:latin typeface="Arial" pitchFamily="34" charset="0"/>
              </a:defRPr>
            </a:lvl3pPr>
            <a:lvl4pPr marL="1725613" indent="-228600" eaLnBrk="0" hangingPunct="0">
              <a:defRPr sz="2000">
                <a:solidFill>
                  <a:schemeClr val="tx1"/>
                </a:solidFill>
                <a:latin typeface="Arial" pitchFamily="34" charset="0"/>
              </a:defRPr>
            </a:lvl4pPr>
            <a:lvl5pPr marL="2133600" indent="-228600" eaLnBrk="0" hangingPunct="0">
              <a:defRPr sz="2000">
                <a:solidFill>
                  <a:schemeClr val="tx1"/>
                </a:solidFill>
                <a:latin typeface="Arial" pitchFamily="34" charset="0"/>
              </a:defRPr>
            </a:lvl5pPr>
            <a:lvl6pPr marL="2590800" indent="-228600" eaLnBrk="0" fontAlgn="base" hangingPunct="0">
              <a:spcBef>
                <a:spcPct val="0"/>
              </a:spcBef>
              <a:spcAft>
                <a:spcPct val="0"/>
              </a:spcAft>
              <a:defRPr sz="2000">
                <a:solidFill>
                  <a:schemeClr val="tx1"/>
                </a:solidFill>
                <a:latin typeface="Arial" pitchFamily="34" charset="0"/>
              </a:defRPr>
            </a:lvl6pPr>
            <a:lvl7pPr marL="3048000" indent="-228600" eaLnBrk="0" fontAlgn="base" hangingPunct="0">
              <a:spcBef>
                <a:spcPct val="0"/>
              </a:spcBef>
              <a:spcAft>
                <a:spcPct val="0"/>
              </a:spcAft>
              <a:defRPr sz="2000">
                <a:solidFill>
                  <a:schemeClr val="tx1"/>
                </a:solidFill>
                <a:latin typeface="Arial" pitchFamily="34" charset="0"/>
              </a:defRPr>
            </a:lvl7pPr>
            <a:lvl8pPr marL="3505200" indent="-228600" eaLnBrk="0" fontAlgn="base" hangingPunct="0">
              <a:spcBef>
                <a:spcPct val="0"/>
              </a:spcBef>
              <a:spcAft>
                <a:spcPct val="0"/>
              </a:spcAft>
              <a:defRPr sz="2000">
                <a:solidFill>
                  <a:schemeClr val="tx1"/>
                </a:solidFill>
                <a:latin typeface="Arial" pitchFamily="34" charset="0"/>
              </a:defRPr>
            </a:lvl8pPr>
            <a:lvl9pPr marL="3962400" indent="-228600" eaLnBrk="0" fontAlgn="base" hangingPunct="0">
              <a:spcBef>
                <a:spcPct val="0"/>
              </a:spcBef>
              <a:spcAft>
                <a:spcPct val="0"/>
              </a:spcAft>
              <a:defRPr sz="2000">
                <a:solidFill>
                  <a:schemeClr val="tx1"/>
                </a:solidFill>
                <a:latin typeface="Arial" pitchFamily="34" charset="0"/>
              </a:defRPr>
            </a:lvl9pPr>
          </a:lstStyle>
          <a:p>
            <a:pPr algn="ctr" eaLnBrk="1" hangingPunct="1">
              <a:buFont typeface="Wingdings" pitchFamily="2" charset="2"/>
              <a:buNone/>
            </a:pPr>
            <a:r>
              <a:rPr lang="fr-FR" altLang="fr-FR" b="1" u="sng" dirty="0" smtClean="0">
                <a:solidFill>
                  <a:schemeClr val="accent4"/>
                </a:solidFill>
                <a:latin typeface="Calibri" pitchFamily="34" charset="0"/>
                <a:ea typeface="ＭＳ Ｐゴシック" pitchFamily="34" charset="-128"/>
              </a:rPr>
              <a:t>Locaux, équipements, réactifs et métrologie</a:t>
            </a:r>
          </a:p>
          <a:p>
            <a:pPr eaLnBrk="1" hangingPunct="1">
              <a:buFont typeface="Wingdings" pitchFamily="2" charset="2"/>
              <a:buNone/>
            </a:pPr>
            <a:endParaRPr lang="fr-FR" altLang="fr-FR" dirty="0" smtClean="0">
              <a:solidFill>
                <a:schemeClr val="accent1"/>
              </a:solidFill>
              <a:latin typeface="Calibri" pitchFamily="34" charset="0"/>
              <a:ea typeface="ＭＳ Ｐゴシック" pitchFamily="34" charset="-128"/>
            </a:endParaRPr>
          </a:p>
          <a:p>
            <a:pPr lvl="2" eaLnBrk="1" hangingPunct="1">
              <a:buFont typeface="Arial" panose="020B0604020202020204" pitchFamily="34" charset="0"/>
              <a:buChar char="•"/>
            </a:pPr>
            <a:r>
              <a:rPr lang="fr-FR" altLang="fr-FR" dirty="0" smtClean="0">
                <a:solidFill>
                  <a:schemeClr val="accent1"/>
                </a:solidFill>
                <a:latin typeface="Calibri" pitchFamily="34" charset="0"/>
                <a:ea typeface="ＭＳ Ｐゴシック" pitchFamily="34" charset="-128"/>
              </a:rPr>
              <a:t>Les automates ainsi que les réactifs de biologie délocalisée ne sont utilisables que sur une plage de température définit par le fournisseur.</a:t>
            </a:r>
          </a:p>
          <a:p>
            <a:pPr marL="1281113" lvl="3" indent="0" eaLnBrk="1" hangingPunct="1"/>
            <a:r>
              <a:rPr lang="fr-FR" altLang="fr-FR" dirty="0" smtClean="0">
                <a:solidFill>
                  <a:schemeClr val="accent1"/>
                </a:solidFill>
                <a:latin typeface="Calibri" pitchFamily="34" charset="0"/>
                <a:ea typeface="ＭＳ Ｐゴシック" pitchFamily="34" charset="-128"/>
              </a:rPr>
              <a:t>En dehors de cette plage la fiabilité des résultats </a:t>
            </a:r>
            <a:r>
              <a:rPr lang="fr-FR" altLang="fr-FR" b="1" u="sng" dirty="0" smtClean="0">
                <a:solidFill>
                  <a:schemeClr val="accent1"/>
                </a:solidFill>
                <a:latin typeface="Calibri" pitchFamily="34" charset="0"/>
                <a:ea typeface="ＭＳ Ｐゴシック" pitchFamily="34" charset="-128"/>
              </a:rPr>
              <a:t>n’est pas assurée.</a:t>
            </a:r>
          </a:p>
          <a:p>
            <a:pPr lvl="2" eaLnBrk="1" hangingPunct="1">
              <a:buFont typeface="Arial" panose="020B0604020202020204" pitchFamily="34" charset="0"/>
              <a:buChar char="•"/>
            </a:pPr>
            <a:endParaRPr lang="fr-FR" altLang="fr-FR" dirty="0" smtClean="0">
              <a:solidFill>
                <a:schemeClr val="accent1"/>
              </a:solidFill>
              <a:latin typeface="Calibri" pitchFamily="34" charset="0"/>
              <a:ea typeface="ＭＳ Ｐゴシック" pitchFamily="34" charset="-128"/>
            </a:endParaRPr>
          </a:p>
          <a:p>
            <a:pPr lvl="2" eaLnBrk="1" hangingPunct="1">
              <a:buFont typeface="Arial" panose="020B0604020202020204" pitchFamily="34" charset="0"/>
              <a:buChar char="•"/>
            </a:pPr>
            <a:r>
              <a:rPr lang="fr-FR" altLang="fr-FR" dirty="0" smtClean="0">
                <a:solidFill>
                  <a:srgbClr val="FF0000"/>
                </a:solidFill>
                <a:latin typeface="Calibri" pitchFamily="34" charset="0"/>
                <a:ea typeface="ＭＳ Ｐゴシック" pitchFamily="34" charset="-128"/>
              </a:rPr>
              <a:t>Le laboratoire met en place des conditions de stockage qui ne doivent pas être modifiées (consignes de température, zone de stockage…) </a:t>
            </a:r>
            <a:r>
              <a:rPr lang="fr-FR" altLang="fr-FR" dirty="0" smtClean="0">
                <a:solidFill>
                  <a:srgbClr val="FF0000"/>
                </a:solidFill>
                <a:latin typeface="Calibri" pitchFamily="34" charset="0"/>
                <a:ea typeface="ＭＳ Ｐゴシック" pitchFamily="34" charset="-128"/>
                <a:sym typeface="Wingdings" panose="05000000000000000000" pitchFamily="2" charset="2"/>
              </a:rPr>
              <a:t> </a:t>
            </a:r>
            <a:r>
              <a:rPr lang="fr-FR" altLang="fr-FR" b="1" dirty="0" smtClean="0">
                <a:solidFill>
                  <a:srgbClr val="FF0000"/>
                </a:solidFill>
                <a:latin typeface="Calibri" pitchFamily="34" charset="0"/>
                <a:ea typeface="ＭＳ Ｐゴシック" pitchFamily="34" charset="-128"/>
                <a:sym typeface="Wingdings" panose="05000000000000000000" pitchFamily="2" charset="2"/>
              </a:rPr>
              <a:t>Risque d’impact sur la fiabilité des résultats.</a:t>
            </a:r>
            <a:endParaRPr lang="fr-FR" altLang="fr-FR" b="1" dirty="0" smtClean="0">
              <a:solidFill>
                <a:srgbClr val="FF0000"/>
              </a:solidFill>
              <a:latin typeface="Calibri" pitchFamily="34" charset="0"/>
              <a:ea typeface="ＭＳ Ｐゴシック" pitchFamily="34" charset="-128"/>
            </a:endParaRPr>
          </a:p>
          <a:p>
            <a:pPr lvl="2" eaLnBrk="1" hangingPunct="1">
              <a:buFont typeface="Arial" panose="020B0604020202020204" pitchFamily="34" charset="0"/>
              <a:buChar char="•"/>
            </a:pPr>
            <a:endParaRPr lang="fr-FR" altLang="fr-FR" dirty="0" smtClean="0">
              <a:solidFill>
                <a:srgbClr val="FF0000"/>
              </a:solidFill>
              <a:latin typeface="Calibri" pitchFamily="34" charset="0"/>
              <a:ea typeface="ＭＳ Ｐゴシック" pitchFamily="34" charset="-128"/>
            </a:endParaRPr>
          </a:p>
          <a:p>
            <a:pPr lvl="2" eaLnBrk="1" hangingPunct="1">
              <a:buFont typeface="Arial" panose="020B0604020202020204" pitchFamily="34" charset="0"/>
              <a:buChar char="•"/>
            </a:pPr>
            <a:r>
              <a:rPr lang="fr-FR" altLang="fr-FR" dirty="0" smtClean="0">
                <a:solidFill>
                  <a:srgbClr val="FF0000"/>
                </a:solidFill>
                <a:latin typeface="Calibri" pitchFamily="34" charset="0"/>
                <a:ea typeface="ＭＳ Ｐゴシック" pitchFamily="34" charset="-128"/>
              </a:rPr>
              <a:t>Tout alarme liée à une température non conforme doit être traitée selon les modalités définies.</a:t>
            </a:r>
          </a:p>
          <a:p>
            <a:pPr lvl="2" eaLnBrk="1" hangingPunct="1">
              <a:buFont typeface="Arial" panose="020B0604020202020204" pitchFamily="34" charset="0"/>
              <a:buChar char="•"/>
            </a:pPr>
            <a:endParaRPr lang="fr-FR" altLang="fr-FR" dirty="0">
              <a:solidFill>
                <a:srgbClr val="FF0000"/>
              </a:solidFill>
              <a:latin typeface="Calibri" pitchFamily="34" charset="0"/>
              <a:ea typeface="ＭＳ Ｐゴシック" pitchFamily="34" charset="-128"/>
            </a:endParaRPr>
          </a:p>
          <a:p>
            <a:pPr marL="0" indent="0" algn="ctr" eaLnBrk="1" hangingPunct="1"/>
            <a:r>
              <a:rPr lang="fr-FR" altLang="fr-FR" b="1" u="sng" dirty="0" err="1" smtClean="0">
                <a:solidFill>
                  <a:schemeClr val="accent4"/>
                </a:solidFill>
                <a:latin typeface="Calibri" pitchFamily="34" charset="0"/>
                <a:ea typeface="ＭＳ Ｐゴシック" pitchFamily="34" charset="-128"/>
              </a:rPr>
              <a:t>Reactovigilance</a:t>
            </a:r>
            <a:endParaRPr lang="fr-FR" altLang="fr-FR" b="1" u="sng" dirty="0" smtClean="0">
              <a:solidFill>
                <a:schemeClr val="accent4"/>
              </a:solidFill>
              <a:latin typeface="Calibri" pitchFamily="34" charset="0"/>
              <a:ea typeface="ＭＳ Ｐゴシック" pitchFamily="34" charset="-128"/>
            </a:endParaRPr>
          </a:p>
          <a:p>
            <a:pPr marL="0" indent="0" algn="ctr" eaLnBrk="1" hangingPunct="1"/>
            <a:endParaRPr lang="fr-FR" altLang="fr-FR" b="1" u="sng" dirty="0">
              <a:solidFill>
                <a:schemeClr val="accent4"/>
              </a:solidFill>
              <a:latin typeface="Calibri" pitchFamily="34" charset="0"/>
              <a:ea typeface="ＭＳ Ｐゴシック" pitchFamily="34" charset="-128"/>
            </a:endParaRPr>
          </a:p>
          <a:p>
            <a:pPr marL="342900" indent="-342900" eaLnBrk="1" hangingPunct="1">
              <a:buFont typeface="Arial" panose="020B0604020202020204" pitchFamily="34" charset="0"/>
              <a:buChar char="•"/>
            </a:pPr>
            <a:r>
              <a:rPr lang="fr-FR" altLang="fr-FR" dirty="0" smtClean="0">
                <a:solidFill>
                  <a:schemeClr val="accent1"/>
                </a:solidFill>
                <a:latin typeface="Calibri" pitchFamily="34" charset="0"/>
                <a:ea typeface="ＭＳ Ｐゴシック" pitchFamily="34" charset="-128"/>
              </a:rPr>
              <a:t>Toute </a:t>
            </a:r>
            <a:r>
              <a:rPr lang="fr-FR" altLang="fr-FR" dirty="0">
                <a:solidFill>
                  <a:schemeClr val="accent1"/>
                </a:solidFill>
                <a:latin typeface="Calibri" pitchFamily="34" charset="0"/>
                <a:ea typeface="ＭＳ Ｐゴシック" pitchFamily="34" charset="-128"/>
              </a:rPr>
              <a:t>défaillance ou altération des caractéristiques ou des performances d'un </a:t>
            </a:r>
            <a:r>
              <a:rPr lang="fr-FR" altLang="fr-FR" dirty="0" smtClean="0">
                <a:solidFill>
                  <a:schemeClr val="accent1"/>
                </a:solidFill>
                <a:latin typeface="Calibri" pitchFamily="34" charset="0"/>
                <a:ea typeface="ＭＳ Ｐゴシック" pitchFamily="34" charset="-128"/>
              </a:rPr>
              <a:t>réactif </a:t>
            </a:r>
            <a:r>
              <a:rPr lang="fr-FR" altLang="fr-FR" dirty="0">
                <a:solidFill>
                  <a:schemeClr val="accent1"/>
                </a:solidFill>
                <a:latin typeface="Calibri" pitchFamily="34" charset="0"/>
                <a:ea typeface="ＭＳ Ｐゴシック" pitchFamily="34" charset="-128"/>
              </a:rPr>
              <a:t>susceptibles</a:t>
            </a:r>
            <a:r>
              <a:rPr lang="fr-FR" altLang="fr-FR" dirty="0" smtClean="0">
                <a:solidFill>
                  <a:schemeClr val="accent1"/>
                </a:solidFill>
                <a:latin typeface="Calibri" pitchFamily="34" charset="0"/>
                <a:ea typeface="ＭＳ Ｐゴシック" pitchFamily="34" charset="-128"/>
              </a:rPr>
              <a:t> </a:t>
            </a:r>
            <a:r>
              <a:rPr lang="fr-FR" altLang="fr-FR" dirty="0">
                <a:solidFill>
                  <a:schemeClr val="accent1"/>
                </a:solidFill>
                <a:latin typeface="Calibri" pitchFamily="34" charset="0"/>
                <a:ea typeface="ＭＳ Ｐゴシック" pitchFamily="34" charset="-128"/>
              </a:rPr>
              <a:t>d'entraîner, directement ou indirectement, des effets néfastes pour la santé des personnes </a:t>
            </a:r>
            <a:r>
              <a:rPr lang="fr-FR" altLang="fr-FR" dirty="0" smtClean="0">
                <a:solidFill>
                  <a:schemeClr val="accent1"/>
                </a:solidFill>
                <a:latin typeface="Calibri" pitchFamily="34" charset="0"/>
                <a:ea typeface="ＭＳ Ｐゴシック" pitchFamily="34" charset="-128"/>
              </a:rPr>
              <a:t>doit </a:t>
            </a:r>
            <a:r>
              <a:rPr lang="fr-FR" altLang="fr-FR" dirty="0">
                <a:solidFill>
                  <a:schemeClr val="accent1"/>
                </a:solidFill>
                <a:latin typeface="Calibri" pitchFamily="34" charset="0"/>
                <a:ea typeface="ＭＳ Ｐゴシック" pitchFamily="34" charset="-128"/>
              </a:rPr>
              <a:t>faire l’objet d’un signalement conformément aux dispositions de </a:t>
            </a:r>
            <a:r>
              <a:rPr lang="fr-FR" altLang="fr-FR" b="1" dirty="0" err="1">
                <a:solidFill>
                  <a:schemeClr val="accent1"/>
                </a:solidFill>
                <a:latin typeface="Calibri" pitchFamily="34" charset="0"/>
                <a:ea typeface="ＭＳ Ｐゴシック" pitchFamily="34" charset="-128"/>
              </a:rPr>
              <a:t>reactovigilance</a:t>
            </a:r>
            <a:r>
              <a:rPr lang="fr-FR" altLang="fr-FR" b="1" dirty="0">
                <a:solidFill>
                  <a:schemeClr val="accent1"/>
                </a:solidFill>
                <a:latin typeface="Calibri" pitchFamily="34" charset="0"/>
                <a:ea typeface="ＭＳ Ｐゴシック" pitchFamily="34" charset="-128"/>
              </a:rPr>
              <a:t> </a:t>
            </a:r>
            <a:r>
              <a:rPr lang="fr-FR" altLang="fr-FR" dirty="0">
                <a:solidFill>
                  <a:schemeClr val="accent1"/>
                </a:solidFill>
                <a:latin typeface="Calibri" pitchFamily="34" charset="0"/>
                <a:ea typeface="ＭＳ Ｐゴシック" pitchFamily="34" charset="-128"/>
              </a:rPr>
              <a:t>de l’établissement.</a:t>
            </a:r>
          </a:p>
          <a:p>
            <a:pPr eaLnBrk="1" hangingPunct="1">
              <a:buFont typeface="Wingdings" pitchFamily="2" charset="2"/>
              <a:buChar char="Ø"/>
            </a:pPr>
            <a:endParaRPr lang="fr-FR" altLang="fr-FR"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dirty="0">
              <a:solidFill>
                <a:schemeClr val="accent1"/>
              </a:solidFill>
              <a:latin typeface="Calibri" pitchFamily="34" charset="0"/>
              <a:ea typeface="ＭＳ Ｐゴシック" pitchFamily="34" charset="-128"/>
            </a:endParaRPr>
          </a:p>
          <a:p>
            <a:pPr lvl="1" eaLnBrk="1" hangingPunct="1">
              <a:buFont typeface="Wingdings" pitchFamily="2" charset="2"/>
              <a:buNone/>
            </a:pPr>
            <a:endParaRPr lang="fr-FR" altLang="fr-FR" dirty="0">
              <a:solidFill>
                <a:schemeClr val="accent1"/>
              </a:solidFill>
              <a:latin typeface="Tahoma" pitchFamily="34" charset="0"/>
              <a:ea typeface="ＭＳ Ｐゴシック" pitchFamily="34" charset="-128"/>
            </a:endParaRPr>
          </a:p>
          <a:p>
            <a:pPr lvl="2" eaLnBrk="1" hangingPunct="1">
              <a:buFont typeface="Wingdings" pitchFamily="2" charset="2"/>
              <a:buChar char="ü"/>
            </a:pPr>
            <a:endParaRPr lang="fr-FR" altLang="fr-FR" dirty="0">
              <a:solidFill>
                <a:srgbClr val="002060"/>
              </a:solidFill>
              <a:latin typeface="Tahoma" pitchFamily="34" charset="0"/>
              <a:ea typeface="ＭＳ Ｐゴシック" pitchFamily="34" charset="-128"/>
            </a:endParaRPr>
          </a:p>
        </p:txBody>
      </p:sp>
      <p:sp>
        <p:nvSpPr>
          <p:cNvPr id="7"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p>
            <a:pPr algn="ctr"/>
            <a:r>
              <a:rPr lang="fr-FR" altLang="fr-FR" b="1" dirty="0" smtClean="0">
                <a:solidFill>
                  <a:schemeClr val="accent1">
                    <a:lumMod val="75000"/>
                  </a:schemeClr>
                </a:solidFill>
              </a:rPr>
              <a:t>Principales exigences techniques de la norme 22870</a:t>
            </a:r>
            <a:endParaRPr lang="fr-FR" altLang="fr-FR" b="1" dirty="0">
              <a:solidFill>
                <a:schemeClr val="accent1">
                  <a:lumMod val="75000"/>
                </a:schemeClr>
              </a:solidFill>
            </a:endParaRPr>
          </a:p>
        </p:txBody>
      </p:sp>
      <p:sp>
        <p:nvSpPr>
          <p:cNvPr id="2" name="AutoShape 2" descr="Résultat de recherche d'images pour &quot;sonde sirius&quot;"/>
          <p:cNvSpPr>
            <a:spLocks noChangeAspect="1" noChangeArrowheads="1"/>
          </p:cNvSpPr>
          <p:nvPr/>
        </p:nvSpPr>
        <p:spPr bwMode="auto">
          <a:xfrm>
            <a:off x="155575" y="-936625"/>
            <a:ext cx="89535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Résultat de recherche d'images pour &quot;sonde sirius&quot;"/>
          <p:cNvSpPr>
            <a:spLocks noChangeAspect="1" noChangeArrowheads="1"/>
          </p:cNvSpPr>
          <p:nvPr/>
        </p:nvSpPr>
        <p:spPr bwMode="auto">
          <a:xfrm>
            <a:off x="307975" y="-784225"/>
            <a:ext cx="89535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6" descr="Résultat de recherche d'images pour &quot;sonde sirius&quot;"/>
          <p:cNvSpPr>
            <a:spLocks noChangeAspect="1" noChangeArrowheads="1"/>
          </p:cNvSpPr>
          <p:nvPr/>
        </p:nvSpPr>
        <p:spPr bwMode="auto">
          <a:xfrm>
            <a:off x="460375" y="-631825"/>
            <a:ext cx="89535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Résultat de recherche d'images pour &quot;sonde sirius&quot;"/>
          <p:cNvSpPr>
            <a:spLocks noChangeAspect="1" noChangeArrowheads="1"/>
          </p:cNvSpPr>
          <p:nvPr/>
        </p:nvSpPr>
        <p:spPr bwMode="auto">
          <a:xfrm>
            <a:off x="612775" y="-479425"/>
            <a:ext cx="89535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784" y="3284984"/>
            <a:ext cx="971731" cy="166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90" y="1054447"/>
            <a:ext cx="1070061" cy="210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8300282"/>
      </p:ext>
    </p:extLst>
  </p:cSld>
  <p:clrMapOvr>
    <a:masterClrMapping/>
  </p:clrMapOvr>
  <mc:AlternateContent xmlns:mc="http://schemas.openxmlformats.org/markup-compatibility/2006" xmlns:p14="http://schemas.microsoft.com/office/powerpoint/2010/main">
    <mc:Choice Requires="p14">
      <p:transition spd="slow" p14:dur="2000" advTm="60671"/>
    </mc:Choice>
    <mc:Fallback xmlns="">
      <p:transition spd="slow" advTm="6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277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7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70">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70">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70">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77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3277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511300" y="2276872"/>
            <a:ext cx="6121400" cy="1066800"/>
          </a:xfrm>
          <a:prstGeom prst="rect">
            <a:avLst/>
          </a:prstGeom>
          <a:solidFill>
            <a:schemeClr val="folHlink"/>
          </a:solidFill>
          <a:ln>
            <a:noFill/>
          </a:ln>
          <a:effectLst/>
          <a:extLst>
            <a:ext uri="{91240B29-F687-4F45-9708-019B960494DF}">
              <a14:hiddenLine xmlns:a14="http://schemas.microsoft.com/office/drawing/2010/main" w="12700">
                <a:solidFill>
                  <a:srgbClr val="0033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Calibri" pitchFamily="34" charset="0"/>
                <a:ea typeface="ＭＳ Ｐゴシック" pitchFamily="34" charset="-128"/>
              </a:defRPr>
            </a:lvl1pPr>
            <a:lvl2pPr marL="742950" indent="-285750" eaLnBrk="0" hangingPunct="0">
              <a:defRPr sz="1600">
                <a:solidFill>
                  <a:schemeClr val="tx1"/>
                </a:solidFill>
                <a:latin typeface="Calibri" pitchFamily="34" charset="0"/>
                <a:ea typeface="ＭＳ Ｐゴシック" pitchFamily="34" charset="-128"/>
              </a:defRPr>
            </a:lvl2pPr>
            <a:lvl3pPr marL="1143000" indent="-228600" eaLnBrk="0" hangingPunct="0">
              <a:defRPr sz="1600">
                <a:solidFill>
                  <a:schemeClr val="tx1"/>
                </a:solidFill>
                <a:latin typeface="Calibri" pitchFamily="34" charset="0"/>
                <a:ea typeface="ＭＳ Ｐゴシック" pitchFamily="34" charset="-128"/>
              </a:defRPr>
            </a:lvl3pPr>
            <a:lvl4pPr marL="1600200" indent="-228600" eaLnBrk="0" hangingPunct="0">
              <a:defRPr sz="1600">
                <a:solidFill>
                  <a:schemeClr val="tx1"/>
                </a:solidFill>
                <a:latin typeface="Calibri" pitchFamily="34" charset="0"/>
                <a:ea typeface="ＭＳ Ｐゴシック" pitchFamily="34" charset="-128"/>
              </a:defRPr>
            </a:lvl4pPr>
            <a:lvl5pPr marL="2057400" indent="-228600" eaLnBrk="0" hangingPunct="0">
              <a:defRPr sz="16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Calibri" pitchFamily="34" charset="0"/>
                <a:ea typeface="ＭＳ Ｐゴシック" pitchFamily="34" charset="-128"/>
              </a:defRPr>
            </a:lvl9pPr>
          </a:lstStyle>
          <a:p>
            <a:pPr algn="ctr" eaLnBrk="1" hangingPunct="1">
              <a:defRPr/>
            </a:pPr>
            <a:r>
              <a:rPr lang="fr-FR" altLang="fr-FR" sz="3200" b="1" dirty="0" smtClean="0">
                <a:solidFill>
                  <a:schemeClr val="bg1"/>
                </a:solidFill>
                <a:latin typeface="Arial" pitchFamily="34" charset="0"/>
              </a:rPr>
              <a:t>Notions d</a:t>
            </a:r>
            <a:r>
              <a:rPr lang="ja-JP" altLang="fr-FR" sz="3200" b="1" dirty="0" smtClean="0">
                <a:solidFill>
                  <a:schemeClr val="bg1"/>
                </a:solidFill>
                <a:latin typeface="Arial" pitchFamily="34" charset="0"/>
              </a:rPr>
              <a:t>’</a:t>
            </a:r>
            <a:r>
              <a:rPr lang="fr-FR" altLang="ja-JP" sz="3200" b="1" dirty="0" smtClean="0">
                <a:solidFill>
                  <a:schemeClr val="bg1"/>
                </a:solidFill>
                <a:latin typeface="Arial" pitchFamily="34" charset="0"/>
              </a:rPr>
              <a:t>éthique et de confidentialité</a:t>
            </a:r>
            <a:endParaRPr lang="fr-FR" altLang="fr-FR" sz="3200" b="1" dirty="0" smtClean="0">
              <a:solidFill>
                <a:schemeClr val="bg1"/>
              </a:solidFill>
              <a:latin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61"/>
    </mc:Choice>
    <mc:Fallback xmlns="">
      <p:transition spd="slow" advTm="5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466725" y="980728"/>
            <a:ext cx="7993063" cy="5400599"/>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lstStyle>
            <a:lvl1pPr eaLnBrk="0" hangingPunct="0">
              <a:tabLst>
                <a:tab pos="2339975" algn="l"/>
              </a:tabLst>
              <a:defRPr sz="1600">
                <a:solidFill>
                  <a:schemeClr val="tx1"/>
                </a:solidFill>
                <a:latin typeface="Calibri" pitchFamily="34" charset="0"/>
                <a:ea typeface="ＭＳ Ｐゴシック" pitchFamily="34" charset="-128"/>
              </a:defRPr>
            </a:lvl1pPr>
            <a:lvl2pPr marL="742950" indent="-285750" eaLnBrk="0" hangingPunct="0">
              <a:tabLst>
                <a:tab pos="2339975" algn="l"/>
              </a:tabLst>
              <a:defRPr sz="1600">
                <a:solidFill>
                  <a:schemeClr val="tx1"/>
                </a:solidFill>
                <a:latin typeface="Calibri" pitchFamily="34" charset="0"/>
                <a:ea typeface="ＭＳ Ｐゴシック" pitchFamily="34" charset="-128"/>
              </a:defRPr>
            </a:lvl2pPr>
            <a:lvl3pPr marL="1143000" indent="-228600" eaLnBrk="0" hangingPunct="0">
              <a:tabLst>
                <a:tab pos="2339975" algn="l"/>
              </a:tabLst>
              <a:defRPr sz="1600">
                <a:solidFill>
                  <a:schemeClr val="tx1"/>
                </a:solidFill>
                <a:latin typeface="Calibri" pitchFamily="34" charset="0"/>
                <a:ea typeface="ＭＳ Ｐゴシック" pitchFamily="34" charset="-128"/>
              </a:defRPr>
            </a:lvl3pPr>
            <a:lvl4pPr marL="1600200" indent="-228600" eaLnBrk="0" hangingPunct="0">
              <a:tabLst>
                <a:tab pos="2339975" algn="l"/>
              </a:tabLst>
              <a:defRPr sz="1600">
                <a:solidFill>
                  <a:schemeClr val="tx1"/>
                </a:solidFill>
                <a:latin typeface="Calibri" pitchFamily="34" charset="0"/>
                <a:ea typeface="ＭＳ Ｐゴシック" pitchFamily="34" charset="-128"/>
              </a:defRPr>
            </a:lvl4pPr>
            <a:lvl5pPr marL="2057400" indent="-228600" eaLnBrk="0" hangingPunct="0">
              <a:tabLst>
                <a:tab pos="2339975" algn="l"/>
              </a:tabLst>
              <a:defRPr sz="16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tabLst>
                <a:tab pos="2339975" algn="l"/>
              </a:tabLst>
              <a:defRPr sz="16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tabLst>
                <a:tab pos="2339975" algn="l"/>
              </a:tabLst>
              <a:defRPr sz="16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tabLst>
                <a:tab pos="2339975" algn="l"/>
              </a:tabLst>
              <a:defRPr sz="16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tabLst>
                <a:tab pos="2339975" algn="l"/>
              </a:tabLst>
              <a:defRPr sz="1600">
                <a:solidFill>
                  <a:schemeClr val="tx1"/>
                </a:solidFill>
                <a:latin typeface="Calibri" pitchFamily="34" charset="0"/>
                <a:ea typeface="ＭＳ Ｐゴシック" pitchFamily="34" charset="-128"/>
              </a:defRPr>
            </a:lvl9pPr>
          </a:lstStyle>
          <a:p>
            <a:pPr algn="just" eaLnBrk="1" hangingPunct="1">
              <a:defRPr/>
            </a:pPr>
            <a:r>
              <a:rPr lang="fr-FR" altLang="fr-FR" sz="1800" b="1" dirty="0" smtClean="0">
                <a:solidFill>
                  <a:srgbClr val="003366"/>
                </a:solidFill>
                <a:latin typeface="Arial" pitchFamily="34" charset="0"/>
                <a:sym typeface="Symbol" pitchFamily="18" charset="2"/>
              </a:rPr>
              <a:t>Dans le cadre de la biologie délocalisée, les notions d’éthique et de confidentialité mises en œuvre au sein de l’établissement au cours de la prise en charge du patient restent applicables.</a:t>
            </a:r>
            <a:endParaRPr lang="fr-FR" altLang="fr-FR" sz="2400" b="1" dirty="0">
              <a:solidFill>
                <a:srgbClr val="003366"/>
              </a:solidFill>
              <a:latin typeface="Arial" pitchFamily="34" charset="0"/>
              <a:sym typeface="Symbol" pitchFamily="18" charset="2"/>
            </a:endParaRPr>
          </a:p>
          <a:p>
            <a:pPr algn="just" eaLnBrk="1" hangingPunct="1">
              <a:defRPr/>
            </a:pPr>
            <a:r>
              <a:rPr lang="fr-FR" altLang="fr-FR" sz="2400" b="1" dirty="0" smtClean="0">
                <a:solidFill>
                  <a:srgbClr val="003366"/>
                </a:solidFill>
                <a:latin typeface="Arial" pitchFamily="34" charset="0"/>
                <a:sym typeface="Symbol" pitchFamily="18" charset="2"/>
              </a:rPr>
              <a:t/>
            </a:r>
            <a:br>
              <a:rPr lang="fr-FR" altLang="fr-FR" sz="2400" b="1" dirty="0" smtClean="0">
                <a:solidFill>
                  <a:srgbClr val="003366"/>
                </a:solidFill>
                <a:latin typeface="Arial" pitchFamily="34" charset="0"/>
                <a:sym typeface="Symbol" pitchFamily="18" charset="2"/>
              </a:rPr>
            </a:br>
            <a:r>
              <a:rPr lang="fr-FR" altLang="fr-FR" sz="1800" b="1" dirty="0">
                <a:solidFill>
                  <a:schemeClr val="accent1"/>
                </a:solidFill>
                <a:latin typeface="Arial" pitchFamily="34" charset="0"/>
                <a:sym typeface="Symbol" pitchFamily="18" charset="2"/>
              </a:rPr>
              <a:t>Ex : Le  secret professionnel </a:t>
            </a:r>
            <a:endParaRPr lang="fr-FR" altLang="fr-FR" sz="1800" b="1" dirty="0" smtClean="0">
              <a:solidFill>
                <a:schemeClr val="accent1"/>
              </a:solidFill>
              <a:latin typeface="Arial" pitchFamily="34" charset="0"/>
              <a:sym typeface="Symbol" pitchFamily="18" charset="2"/>
            </a:endParaRPr>
          </a:p>
          <a:p>
            <a:pPr algn="just" eaLnBrk="1" hangingPunct="1">
              <a:defRPr/>
            </a:pPr>
            <a:endParaRPr lang="fr-FR" altLang="fr-FR" sz="1800" b="1" dirty="0">
              <a:solidFill>
                <a:schemeClr val="accent1"/>
              </a:solidFill>
              <a:latin typeface="Arial" pitchFamily="34" charset="0"/>
              <a:sym typeface="Symbol" pitchFamily="18" charset="2"/>
            </a:endParaRPr>
          </a:p>
          <a:p>
            <a:pPr algn="just" eaLnBrk="1" hangingPunct="1">
              <a:defRPr/>
            </a:pPr>
            <a:r>
              <a:rPr lang="fr-FR" altLang="fr-FR" sz="1800" b="1" dirty="0">
                <a:solidFill>
                  <a:schemeClr val="accent1"/>
                </a:solidFill>
                <a:latin typeface="Arial" pitchFamily="34" charset="0"/>
                <a:sym typeface="Symbol" pitchFamily="18" charset="2"/>
              </a:rPr>
              <a:t>Selon l’article L.1110-4 du code de la santé publique, sauf exceptions légales, "ce secret couvre l’ensemble des informations concernant la personne venues à la connaissance du professionnel de santé".</a:t>
            </a:r>
          </a:p>
          <a:p>
            <a:pPr algn="just" eaLnBrk="1" hangingPunct="1">
              <a:defRPr/>
            </a:pPr>
            <a:endParaRPr lang="fr-FR" altLang="fr-FR" sz="1800" b="1" dirty="0">
              <a:solidFill>
                <a:srgbClr val="003366"/>
              </a:solidFill>
              <a:latin typeface="Arial" pitchFamily="34" charset="0"/>
              <a:sym typeface="Symbol" pitchFamily="18" charset="2"/>
            </a:endParaRPr>
          </a:p>
          <a:p>
            <a:pPr algn="just" eaLnBrk="1" hangingPunct="1">
              <a:defRPr/>
            </a:pPr>
            <a:r>
              <a:rPr lang="fr-FR" altLang="fr-FR" sz="1800" b="1" dirty="0" smtClean="0">
                <a:solidFill>
                  <a:srgbClr val="003366"/>
                </a:solidFill>
                <a:latin typeface="Arial" pitchFamily="34" charset="0"/>
                <a:sym typeface="Symbol" pitchFamily="18" charset="2"/>
              </a:rPr>
              <a:t>Ex : La confidentialité des informations liées au patient.</a:t>
            </a:r>
          </a:p>
          <a:p>
            <a:pPr algn="just" eaLnBrk="1" hangingPunct="1">
              <a:defRPr/>
            </a:pPr>
            <a:r>
              <a:rPr lang="fr-FR" altLang="fr-FR" sz="1800" b="1" dirty="0" smtClean="0">
                <a:solidFill>
                  <a:srgbClr val="003366"/>
                </a:solidFill>
                <a:latin typeface="Arial" pitchFamily="34" charset="0"/>
                <a:sym typeface="Symbol" pitchFamily="18" charset="2"/>
              </a:rPr>
              <a:t>Les </a:t>
            </a:r>
            <a:r>
              <a:rPr lang="fr-FR" altLang="fr-FR" sz="1800" b="1" dirty="0">
                <a:solidFill>
                  <a:srgbClr val="003366"/>
                </a:solidFill>
                <a:latin typeface="Arial" pitchFamily="34" charset="0"/>
                <a:sym typeface="Symbol" pitchFamily="18" charset="2"/>
              </a:rPr>
              <a:t>données du patient issues de l’activité de biologie délocalisée sont soumises à la même </a:t>
            </a:r>
            <a:r>
              <a:rPr lang="fr-FR" altLang="fr-FR" sz="1800" b="1" dirty="0" smtClean="0">
                <a:solidFill>
                  <a:srgbClr val="003366"/>
                </a:solidFill>
                <a:latin typeface="Arial" pitchFamily="34" charset="0"/>
                <a:sym typeface="Symbol" pitchFamily="18" charset="2"/>
              </a:rPr>
              <a:t>confidentialité</a:t>
            </a:r>
            <a:r>
              <a:rPr lang="fr-FR" altLang="fr-FR" sz="1800" b="1" dirty="0">
                <a:solidFill>
                  <a:srgbClr val="003366"/>
                </a:solidFill>
                <a:latin typeface="Arial" pitchFamily="34" charset="0"/>
                <a:sym typeface="Symbol" pitchFamily="18" charset="2"/>
              </a:rPr>
              <a:t> </a:t>
            </a:r>
            <a:r>
              <a:rPr lang="fr-FR" altLang="fr-FR" sz="1800" b="1" dirty="0" smtClean="0">
                <a:solidFill>
                  <a:srgbClr val="003366"/>
                </a:solidFill>
                <a:latin typeface="Arial" pitchFamily="34" charset="0"/>
                <a:sym typeface="Symbol" pitchFamily="18" charset="2"/>
              </a:rPr>
              <a:t>que le reste du dossier patient.</a:t>
            </a:r>
          </a:p>
          <a:p>
            <a:pPr marL="342900" indent="-342900" algn="just" eaLnBrk="1" hangingPunct="1">
              <a:buFont typeface="Wingdings"/>
              <a:buChar char="à"/>
              <a:defRPr/>
            </a:pPr>
            <a:endParaRPr lang="fr-FR" altLang="fr-FR" sz="1800" b="1" dirty="0">
              <a:solidFill>
                <a:srgbClr val="003366"/>
              </a:solidFill>
              <a:latin typeface="Arial" pitchFamily="34" charset="0"/>
              <a:sym typeface="Symbol" pitchFamily="18" charset="2"/>
            </a:endParaRPr>
          </a:p>
          <a:p>
            <a:pPr marL="1943100" lvl="3" indent="-342900" algn="just" eaLnBrk="1" hangingPunct="1">
              <a:buFont typeface="Wingdings"/>
              <a:buChar char="à"/>
              <a:defRPr/>
            </a:pPr>
            <a:r>
              <a:rPr lang="fr-FR" altLang="fr-FR" sz="1800" b="1" dirty="0" smtClean="0">
                <a:solidFill>
                  <a:srgbClr val="FF0000"/>
                </a:solidFill>
                <a:sym typeface="Symbol" pitchFamily="18" charset="2"/>
              </a:rPr>
              <a:t>Les résultats de biologie délocalisée doivent rester confidentiels </a:t>
            </a:r>
          </a:p>
          <a:p>
            <a:pPr marL="1943100" lvl="3" indent="-342900" algn="just" eaLnBrk="1" hangingPunct="1">
              <a:buFont typeface="Wingdings"/>
              <a:buChar char="à"/>
              <a:defRPr/>
            </a:pPr>
            <a:r>
              <a:rPr lang="fr-FR" altLang="fr-FR" sz="1800" b="1" dirty="0" smtClean="0">
                <a:solidFill>
                  <a:srgbClr val="FF0000"/>
                </a:solidFill>
                <a:sym typeface="Symbol" pitchFamily="18" charset="2"/>
              </a:rPr>
              <a:t>Attention aux tickets de résultats qui ne doivent pas rester en évidence aux yeux du public extérieur au service !</a:t>
            </a:r>
            <a:endParaRPr lang="fr-FR" altLang="fr-FR" sz="1800" b="1" dirty="0">
              <a:solidFill>
                <a:srgbClr val="FF0000"/>
              </a:solidFill>
              <a:sym typeface="Symbol" pitchFamily="18" charset="2"/>
            </a:endParaRPr>
          </a:p>
          <a:p>
            <a:pPr lvl="2" eaLnBrk="1" hangingPunct="1">
              <a:defRPr/>
            </a:pPr>
            <a:endParaRPr lang="fr-FR" altLang="fr-FR" sz="2400" b="1" dirty="0" smtClean="0">
              <a:solidFill>
                <a:srgbClr val="003366"/>
              </a:solidFill>
              <a:latin typeface="Arial" pitchFamily="34" charset="0"/>
              <a:sym typeface="Symbol" pitchFamily="18" charset="2"/>
            </a:endParaRPr>
          </a:p>
        </p:txBody>
      </p:sp>
      <p:sp>
        <p:nvSpPr>
          <p:cNvPr id="7" name="Text Box 2"/>
          <p:cNvSpPr txBox="1">
            <a:spLocks noChangeArrowheads="1"/>
          </p:cNvSpPr>
          <p:nvPr/>
        </p:nvSpPr>
        <p:spPr bwMode="auto">
          <a:xfrm>
            <a:off x="4211960" y="260648"/>
            <a:ext cx="432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600">
                <a:solidFill>
                  <a:schemeClr val="tx1"/>
                </a:solidFill>
                <a:latin typeface="Calibri" pitchFamily="34" charset="0"/>
                <a:ea typeface="ＭＳ Ｐゴシック" pitchFamily="34" charset="-128"/>
              </a:defRPr>
            </a:lvl1pPr>
            <a:lvl2pPr marL="742950" indent="-285750" eaLnBrk="0" hangingPunct="0">
              <a:defRPr sz="1600">
                <a:solidFill>
                  <a:schemeClr val="tx1"/>
                </a:solidFill>
                <a:latin typeface="Calibri" pitchFamily="34" charset="0"/>
                <a:ea typeface="ＭＳ Ｐゴシック" pitchFamily="34" charset="-128"/>
              </a:defRPr>
            </a:lvl2pPr>
            <a:lvl3pPr marL="1143000" indent="-228600" eaLnBrk="0" hangingPunct="0">
              <a:defRPr sz="1600">
                <a:solidFill>
                  <a:schemeClr val="tx1"/>
                </a:solidFill>
                <a:latin typeface="Calibri" pitchFamily="34" charset="0"/>
                <a:ea typeface="ＭＳ Ｐゴシック" pitchFamily="34" charset="-128"/>
              </a:defRPr>
            </a:lvl3pPr>
            <a:lvl4pPr marL="1600200" indent="-228600" eaLnBrk="0" hangingPunct="0">
              <a:defRPr sz="1600">
                <a:solidFill>
                  <a:schemeClr val="tx1"/>
                </a:solidFill>
                <a:latin typeface="Calibri" pitchFamily="34" charset="0"/>
                <a:ea typeface="ＭＳ Ｐゴシック" pitchFamily="34" charset="-128"/>
              </a:defRPr>
            </a:lvl4pPr>
            <a:lvl5pPr marL="2057400" indent="-228600" eaLnBrk="0" hangingPunct="0">
              <a:defRPr sz="16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Calibri" pitchFamily="34" charset="0"/>
                <a:ea typeface="ＭＳ Ｐゴシック" pitchFamily="34" charset="-128"/>
              </a:defRPr>
            </a:lvl9pPr>
          </a:lstStyle>
          <a:p>
            <a:pPr algn="r" eaLnBrk="1" hangingPunct="1">
              <a:defRPr/>
            </a:pPr>
            <a:r>
              <a:rPr lang="fr-FR" altLang="fr-FR" sz="1800" b="1" dirty="0" smtClean="0">
                <a:solidFill>
                  <a:srgbClr val="FF0066"/>
                </a:solidFill>
                <a:latin typeface="Arial" pitchFamily="34" charset="0"/>
              </a:rPr>
              <a:t>Notions d</a:t>
            </a:r>
            <a:r>
              <a:rPr lang="ja-JP" altLang="fr-FR" sz="1800" b="1" dirty="0" smtClean="0">
                <a:solidFill>
                  <a:srgbClr val="FF0066"/>
                </a:solidFill>
                <a:latin typeface="Arial" pitchFamily="34" charset="0"/>
              </a:rPr>
              <a:t>’</a:t>
            </a:r>
            <a:r>
              <a:rPr lang="fr-FR" altLang="ja-JP" sz="1800" b="1" dirty="0" smtClean="0">
                <a:solidFill>
                  <a:srgbClr val="FF0066"/>
                </a:solidFill>
                <a:latin typeface="Arial" pitchFamily="34" charset="0"/>
              </a:rPr>
              <a:t>éthique et de confidentialité</a:t>
            </a:r>
            <a:endParaRPr lang="fr-FR" altLang="fr-FR" sz="1800" b="1" dirty="0" smtClean="0">
              <a:solidFill>
                <a:srgbClr val="FF0066"/>
              </a:solidFill>
              <a:latin typeface="Arial" pitchFamily="34" charset="0"/>
            </a:endParaRPr>
          </a:p>
        </p:txBody>
      </p:sp>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4941168"/>
            <a:ext cx="1297187" cy="112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1536162"/>
      </p:ext>
    </p:extLst>
  </p:cSld>
  <p:clrMapOvr>
    <a:masterClrMapping/>
  </p:clrMapOvr>
  <mc:AlternateContent xmlns:mc="http://schemas.openxmlformats.org/markup-compatibility/2006" xmlns:p14="http://schemas.microsoft.com/office/powerpoint/2010/main">
    <mc:Choice Requires="p14">
      <p:transition spd="slow" p14:dur="2000" advTm="58162"/>
    </mc:Choice>
    <mc:Fallback xmlns="">
      <p:transition spd="slow" advTm="58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8915">
                                            <p:bg/>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915">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915">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891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91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91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38915"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9388" y="90488"/>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Les groupes de pilotage de la Biologie Délocalisée</a:t>
            </a:r>
            <a:endParaRPr lang="fr-FR" altLang="fr-FR" dirty="0">
              <a:solidFill>
                <a:schemeClr val="accent1">
                  <a:lumMod val="75000"/>
                </a:schemeClr>
              </a:solidFill>
            </a:endParaRPr>
          </a:p>
        </p:txBody>
      </p:sp>
      <p:sp>
        <p:nvSpPr>
          <p:cNvPr id="3" name="Rectangle à coins arrondis 2"/>
          <p:cNvSpPr/>
          <p:nvPr/>
        </p:nvSpPr>
        <p:spPr bwMode="auto">
          <a:xfrm>
            <a:off x="179388" y="980728"/>
            <a:ext cx="2736428" cy="136815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4" name="Rectangle à coins arrondis 3"/>
          <p:cNvSpPr/>
          <p:nvPr/>
        </p:nvSpPr>
        <p:spPr bwMode="auto">
          <a:xfrm>
            <a:off x="683568" y="980728"/>
            <a:ext cx="2232248" cy="158417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6" name="Ellipse 5"/>
          <p:cNvSpPr/>
          <p:nvPr/>
        </p:nvSpPr>
        <p:spPr bwMode="auto">
          <a:xfrm>
            <a:off x="179388" y="980728"/>
            <a:ext cx="3258504" cy="1298377"/>
          </a:xfrm>
          <a:prstGeom prst="ellipse">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accent1"/>
                </a:solidFill>
                <a:effectLst/>
                <a:latin typeface="Arial" pitchFamily="34" charset="0"/>
              </a:rPr>
              <a:t>LE GROUPE DE PROFESSIONNELS</a:t>
            </a:r>
            <a:r>
              <a:rPr kumimoji="0" lang="fr-FR" sz="1800" b="1" i="0" u="none" strike="noStrike" cap="none" normalizeH="0" dirty="0" smtClean="0">
                <a:ln>
                  <a:noFill/>
                </a:ln>
                <a:solidFill>
                  <a:schemeClr val="accent1"/>
                </a:solidFill>
                <a:effectLst/>
                <a:latin typeface="Arial" pitchFamily="34" charset="0"/>
              </a:rPr>
              <a:t> DE LA SANTÉ</a:t>
            </a:r>
            <a:endParaRPr kumimoji="0" lang="fr-FR" sz="1800" b="1" i="0" u="none" strike="noStrike" cap="none" normalizeH="0" baseline="0" dirty="0" smtClean="0">
              <a:ln>
                <a:noFill/>
              </a:ln>
              <a:solidFill>
                <a:schemeClr val="accent1"/>
              </a:solidFill>
              <a:effectLst/>
              <a:latin typeface="Arial" pitchFamily="34" charset="0"/>
            </a:endParaRPr>
          </a:p>
        </p:txBody>
      </p:sp>
      <p:sp>
        <p:nvSpPr>
          <p:cNvPr id="7" name="Flèche vers le bas 6"/>
          <p:cNvSpPr/>
          <p:nvPr/>
        </p:nvSpPr>
        <p:spPr bwMode="auto">
          <a:xfrm rot="3160081">
            <a:off x="3691101" y="2718890"/>
            <a:ext cx="720080" cy="1523905"/>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8" name="Rectangle à coins arrondis 7"/>
          <p:cNvSpPr/>
          <p:nvPr/>
        </p:nvSpPr>
        <p:spPr bwMode="auto">
          <a:xfrm>
            <a:off x="4245784" y="643249"/>
            <a:ext cx="4138572" cy="919401"/>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accent1"/>
                </a:solidFill>
                <a:effectLst/>
                <a:latin typeface="Arial" pitchFamily="34" charset="0"/>
              </a:rPr>
              <a:t>Demande de mise en place d’un automate de biologie délocalisée sur la base d’un dossier de justification</a:t>
            </a:r>
          </a:p>
        </p:txBody>
      </p:sp>
      <p:sp>
        <p:nvSpPr>
          <p:cNvPr id="19" name="Flèche vers le bas 18"/>
          <p:cNvSpPr/>
          <p:nvPr/>
        </p:nvSpPr>
        <p:spPr bwMode="auto">
          <a:xfrm rot="18635406">
            <a:off x="3333092" y="1918108"/>
            <a:ext cx="720080" cy="585192"/>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20" name="Rectangle à coins arrondis 19"/>
          <p:cNvSpPr/>
          <p:nvPr/>
        </p:nvSpPr>
        <p:spPr bwMode="auto">
          <a:xfrm>
            <a:off x="4242832" y="2248248"/>
            <a:ext cx="4138572" cy="374571"/>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fr-FR" sz="1600" b="1" dirty="0">
                <a:solidFill>
                  <a:schemeClr val="accent1"/>
                </a:solidFill>
                <a:latin typeface="Arial" pitchFamily="34" charset="0"/>
              </a:rPr>
              <a:t>Accord ou refus argumenté</a:t>
            </a:r>
          </a:p>
        </p:txBody>
      </p:sp>
      <p:sp>
        <p:nvSpPr>
          <p:cNvPr id="24" name="Ellipse 23"/>
          <p:cNvSpPr/>
          <p:nvPr/>
        </p:nvSpPr>
        <p:spPr bwMode="auto">
          <a:xfrm>
            <a:off x="179388" y="3789040"/>
            <a:ext cx="3168476" cy="1298377"/>
          </a:xfrm>
          <a:prstGeom prst="ellipse">
            <a:avLst/>
          </a:prstGeom>
          <a:solidFill>
            <a:schemeClr val="accent3">
              <a:lumMod val="40000"/>
              <a:lumOff val="60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a:r>
              <a:rPr lang="fr-FR" sz="1800" b="1" dirty="0" smtClean="0">
                <a:solidFill>
                  <a:schemeClr val="accent3">
                    <a:lumMod val="75000"/>
                  </a:schemeClr>
                </a:solidFill>
                <a:latin typeface="Arial" pitchFamily="34" charset="0"/>
              </a:rPr>
              <a:t>LE GROUPE D’ENCADREMENT DES EBMD</a:t>
            </a:r>
            <a:endParaRPr lang="fr-FR" sz="1800" b="1" dirty="0">
              <a:solidFill>
                <a:schemeClr val="accent3">
                  <a:lumMod val="75000"/>
                </a:schemeClr>
              </a:solidFill>
              <a:latin typeface="Arial" pitchFamily="34" charset="0"/>
            </a:endParaRPr>
          </a:p>
        </p:txBody>
      </p:sp>
      <p:sp>
        <p:nvSpPr>
          <p:cNvPr id="9" name="Rectangle à coins arrondis 8"/>
          <p:cNvSpPr/>
          <p:nvPr/>
        </p:nvSpPr>
        <p:spPr bwMode="auto">
          <a:xfrm>
            <a:off x="508661" y="5394314"/>
            <a:ext cx="2929231" cy="817245"/>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r>
              <a:rPr lang="fr-FR" sz="1400" b="1" dirty="0">
                <a:solidFill>
                  <a:schemeClr val="accent3">
                    <a:lumMod val="75000"/>
                  </a:schemeClr>
                </a:solidFill>
                <a:latin typeface="Arial" pitchFamily="34" charset="0"/>
              </a:rPr>
              <a:t>Parmi les membres : 1 représentant médical et 1 cadre par service clinique</a:t>
            </a:r>
          </a:p>
        </p:txBody>
      </p:sp>
      <p:sp>
        <p:nvSpPr>
          <p:cNvPr id="26" name="Rectangle à coins arrondis 25"/>
          <p:cNvSpPr/>
          <p:nvPr/>
        </p:nvSpPr>
        <p:spPr bwMode="auto">
          <a:xfrm>
            <a:off x="96640" y="4877516"/>
            <a:ext cx="2376264" cy="57888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r>
              <a:rPr lang="fr-FR" sz="1400" b="1" dirty="0">
                <a:solidFill>
                  <a:schemeClr val="accent3">
                    <a:lumMod val="75000"/>
                  </a:schemeClr>
                </a:solidFill>
                <a:latin typeface="Arial" pitchFamily="34" charset="0"/>
              </a:rPr>
              <a:t>Piloté par le biologiste responsable EBMD</a:t>
            </a:r>
          </a:p>
        </p:txBody>
      </p:sp>
      <p:sp>
        <p:nvSpPr>
          <p:cNvPr id="27" name="Rectangle à coins arrondis 26"/>
          <p:cNvSpPr/>
          <p:nvPr/>
        </p:nvSpPr>
        <p:spPr bwMode="auto">
          <a:xfrm>
            <a:off x="4245784" y="4250942"/>
            <a:ext cx="4138572" cy="2281476"/>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indent="-285750">
              <a:buFont typeface="Arial" panose="020B0604020202020204" pitchFamily="34" charset="0"/>
              <a:buChar char="•"/>
            </a:pPr>
            <a:r>
              <a:rPr lang="fr-FR" sz="1600" b="1" dirty="0">
                <a:solidFill>
                  <a:schemeClr val="accent3">
                    <a:lumMod val="75000"/>
                  </a:schemeClr>
                </a:solidFill>
                <a:latin typeface="Arial" pitchFamily="34" charset="0"/>
              </a:rPr>
              <a:t>Aide au choix de l’automate</a:t>
            </a:r>
          </a:p>
          <a:p>
            <a:pPr marL="285750" indent="-285750">
              <a:buFont typeface="Arial" panose="020B0604020202020204" pitchFamily="34" charset="0"/>
              <a:buChar char="•"/>
            </a:pPr>
            <a:r>
              <a:rPr lang="fr-FR" sz="1600" b="1" dirty="0">
                <a:solidFill>
                  <a:schemeClr val="accent3">
                    <a:lumMod val="75000"/>
                  </a:schemeClr>
                </a:solidFill>
                <a:latin typeface="Arial" pitchFamily="34" charset="0"/>
              </a:rPr>
              <a:t>Supervise sa mise en place</a:t>
            </a:r>
          </a:p>
          <a:p>
            <a:pPr marL="285750" indent="-285750">
              <a:buFont typeface="Arial" panose="020B0604020202020204" pitchFamily="34" charset="0"/>
              <a:buChar char="•"/>
            </a:pPr>
            <a:r>
              <a:rPr lang="fr-FR" sz="1600" b="1" dirty="0">
                <a:solidFill>
                  <a:schemeClr val="accent3">
                    <a:lumMod val="75000"/>
                  </a:schemeClr>
                </a:solidFill>
                <a:latin typeface="Arial" pitchFamily="34" charset="0"/>
              </a:rPr>
              <a:t>Organise les formations/habilitations</a:t>
            </a:r>
          </a:p>
          <a:p>
            <a:pPr marL="285750" indent="-285750">
              <a:buFont typeface="Arial" panose="020B0604020202020204" pitchFamily="34" charset="0"/>
              <a:buChar char="•"/>
            </a:pPr>
            <a:r>
              <a:rPr lang="fr-FR" sz="1600" b="1" dirty="0">
                <a:solidFill>
                  <a:schemeClr val="accent3">
                    <a:lumMod val="75000"/>
                  </a:schemeClr>
                </a:solidFill>
                <a:latin typeface="Arial" pitchFamily="34" charset="0"/>
              </a:rPr>
              <a:t>Rédige et présente un compte-rendu annuel de l’activité des EBMD en réunion plénière annuelle</a:t>
            </a:r>
          </a:p>
          <a:p>
            <a:r>
              <a:rPr lang="fr-FR" sz="1600" b="1" dirty="0">
                <a:solidFill>
                  <a:schemeClr val="accent3">
                    <a:lumMod val="75000"/>
                  </a:schemeClr>
                </a:solidFill>
                <a:latin typeface="Arial" pitchFamily="34" charset="0"/>
              </a:rPr>
              <a:t>…</a:t>
            </a:r>
          </a:p>
        </p:txBody>
      </p:sp>
      <p:sp>
        <p:nvSpPr>
          <p:cNvPr id="29" name="Flèche vers le bas 28"/>
          <p:cNvSpPr/>
          <p:nvPr/>
        </p:nvSpPr>
        <p:spPr bwMode="auto">
          <a:xfrm rot="3270402">
            <a:off x="3314174" y="909185"/>
            <a:ext cx="720080" cy="585192"/>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30" name="Flèche vers le bas 29"/>
          <p:cNvSpPr/>
          <p:nvPr/>
        </p:nvSpPr>
        <p:spPr bwMode="auto">
          <a:xfrm rot="18635406">
            <a:off x="3333093" y="4584920"/>
            <a:ext cx="720080" cy="585192"/>
          </a:xfrm>
          <a:prstGeom prst="downArrow">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30805883"/>
      </p:ext>
    </p:extLst>
  </p:cSld>
  <p:clrMapOvr>
    <a:masterClrMapping/>
  </p:clrMapOvr>
  <mc:AlternateContent xmlns:mc="http://schemas.openxmlformats.org/markup-compatibility/2006" xmlns:p14="http://schemas.microsoft.com/office/powerpoint/2010/main">
    <mc:Choice Requires="p14">
      <p:transition spd="slow" p14:dur="2000" advTm="53406"/>
    </mc:Choice>
    <mc:Fallback xmlns="">
      <p:transition spd="slow" advTm="5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0"/>
                </p:tgtEl>
              </p:cMediaNode>
            </p:audio>
          </p:childTnLst>
        </p:cTn>
      </p:par>
    </p:tnLst>
    <p:bldLst>
      <p:bldP spid="6" grpId="0" animBg="1"/>
      <p:bldP spid="7" grpId="0" animBg="1"/>
      <p:bldP spid="8" grpId="0" animBg="1"/>
      <p:bldP spid="19" grpId="0" animBg="1"/>
      <p:bldP spid="20" grpId="0" animBg="1"/>
      <p:bldP spid="24" grpId="0" animBg="1"/>
      <p:bldP spid="9" grpId="0" animBg="1"/>
      <p:bldP spid="26" grpId="0" animBg="1"/>
      <p:bldP spid="27" grpId="0" animBg="1"/>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690688" y="2781300"/>
            <a:ext cx="6121400" cy="579438"/>
          </a:xfrm>
          <a:prstGeom prst="rect">
            <a:avLst/>
          </a:prstGeom>
          <a:solidFill>
            <a:schemeClr val="folHlink"/>
          </a:solidFill>
          <a:ln>
            <a:noFill/>
          </a:ln>
          <a:effectLst/>
          <a:extLst>
            <a:ext uri="{91240B29-F687-4F45-9708-019B960494DF}">
              <a14:hiddenLine xmlns:a14="http://schemas.microsoft.com/office/drawing/2010/main" w="127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sz="3200" b="1">
                <a:solidFill>
                  <a:schemeClr val="bg1"/>
                </a:solidFill>
                <a:ea typeface="ＭＳ Ｐゴシック" pitchFamily="34" charset="-128"/>
              </a:rPr>
              <a:t>Santé et Sécurité</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466725" y="1482725"/>
            <a:ext cx="7993063" cy="4538663"/>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eaLnBrk="0" hangingPunct="0">
              <a:tabLst>
                <a:tab pos="2339975" algn="l"/>
              </a:tabLst>
              <a:defRPr sz="2000">
                <a:solidFill>
                  <a:schemeClr val="tx1"/>
                </a:solidFill>
                <a:latin typeface="Arial" pitchFamily="34" charset="0"/>
              </a:defRPr>
            </a:lvl1pPr>
            <a:lvl2pPr marL="742950" indent="-285750" eaLnBrk="0" hangingPunct="0">
              <a:tabLst>
                <a:tab pos="2339975" algn="l"/>
              </a:tabLst>
              <a:defRPr sz="2000">
                <a:solidFill>
                  <a:schemeClr val="tx1"/>
                </a:solidFill>
                <a:latin typeface="Arial" pitchFamily="34" charset="0"/>
              </a:defRPr>
            </a:lvl2pPr>
            <a:lvl3pPr marL="1143000" indent="-228600" eaLnBrk="0" hangingPunct="0">
              <a:tabLst>
                <a:tab pos="2339975" algn="l"/>
              </a:tabLst>
              <a:defRPr sz="2000">
                <a:solidFill>
                  <a:schemeClr val="tx1"/>
                </a:solidFill>
                <a:latin typeface="Arial" pitchFamily="34" charset="0"/>
              </a:defRPr>
            </a:lvl3pPr>
            <a:lvl4pPr marL="1600200" indent="-228600" eaLnBrk="0" hangingPunct="0">
              <a:tabLst>
                <a:tab pos="2339975" algn="l"/>
              </a:tabLst>
              <a:defRPr sz="2000">
                <a:solidFill>
                  <a:schemeClr val="tx1"/>
                </a:solidFill>
                <a:latin typeface="Arial" pitchFamily="34" charset="0"/>
              </a:defRPr>
            </a:lvl4pPr>
            <a:lvl5pPr marL="2057400" indent="-228600" eaLnBrk="0" hangingPunct="0">
              <a:tabLst>
                <a:tab pos="2339975" algn="l"/>
              </a:tabLst>
              <a:defRPr sz="2000">
                <a:solidFill>
                  <a:schemeClr val="tx1"/>
                </a:solidFill>
                <a:latin typeface="Arial" pitchFamily="34" charset="0"/>
              </a:defRPr>
            </a:lvl5pPr>
            <a:lvl6pPr marL="2514600" indent="-228600" eaLnBrk="0" fontAlgn="base" hangingPunct="0">
              <a:spcBef>
                <a:spcPct val="0"/>
              </a:spcBef>
              <a:spcAft>
                <a:spcPct val="0"/>
              </a:spcAft>
              <a:tabLst>
                <a:tab pos="2339975" algn="l"/>
              </a:tabLst>
              <a:defRPr sz="2000">
                <a:solidFill>
                  <a:schemeClr val="tx1"/>
                </a:solidFill>
                <a:latin typeface="Arial" pitchFamily="34" charset="0"/>
              </a:defRPr>
            </a:lvl6pPr>
            <a:lvl7pPr marL="2971800" indent="-228600" eaLnBrk="0" fontAlgn="base" hangingPunct="0">
              <a:spcBef>
                <a:spcPct val="0"/>
              </a:spcBef>
              <a:spcAft>
                <a:spcPct val="0"/>
              </a:spcAft>
              <a:tabLst>
                <a:tab pos="2339975" algn="l"/>
              </a:tabLst>
              <a:defRPr sz="2000">
                <a:solidFill>
                  <a:schemeClr val="tx1"/>
                </a:solidFill>
                <a:latin typeface="Arial" pitchFamily="34" charset="0"/>
              </a:defRPr>
            </a:lvl7pPr>
            <a:lvl8pPr marL="3429000" indent="-228600" eaLnBrk="0" fontAlgn="base" hangingPunct="0">
              <a:spcBef>
                <a:spcPct val="0"/>
              </a:spcBef>
              <a:spcAft>
                <a:spcPct val="0"/>
              </a:spcAft>
              <a:tabLst>
                <a:tab pos="2339975" algn="l"/>
              </a:tabLst>
              <a:defRPr sz="2000">
                <a:solidFill>
                  <a:schemeClr val="tx1"/>
                </a:solidFill>
                <a:latin typeface="Arial" pitchFamily="34" charset="0"/>
              </a:defRPr>
            </a:lvl8pPr>
            <a:lvl9pPr marL="3886200" indent="-228600" eaLnBrk="0" fontAlgn="base" hangingPunct="0">
              <a:spcBef>
                <a:spcPct val="0"/>
              </a:spcBef>
              <a:spcAft>
                <a:spcPct val="0"/>
              </a:spcAft>
              <a:tabLst>
                <a:tab pos="2339975" algn="l"/>
              </a:tabLst>
              <a:defRPr sz="2000">
                <a:solidFill>
                  <a:schemeClr val="tx1"/>
                </a:solidFill>
                <a:latin typeface="Arial" pitchFamily="34" charset="0"/>
              </a:defRPr>
            </a:lvl9pPr>
          </a:lstStyle>
          <a:p>
            <a:pPr eaLnBrk="1" hangingPunct="1"/>
            <a:endParaRPr lang="fr-FR" altLang="fr-FR" sz="1800" b="1">
              <a:solidFill>
                <a:srgbClr val="003366"/>
              </a:solidFill>
              <a:ea typeface="ＭＳ Ｐゴシック" pitchFamily="34" charset="-128"/>
            </a:endParaRPr>
          </a:p>
          <a:p>
            <a:pPr eaLnBrk="1" hangingPunct="1"/>
            <a:endParaRPr lang="fr-FR" altLang="fr-FR" sz="1800" b="1" u="sng">
              <a:solidFill>
                <a:srgbClr val="003366"/>
              </a:solidFill>
              <a:ea typeface="ＭＳ Ｐゴシック" pitchFamily="34" charset="-128"/>
              <a:sym typeface="Symbol" pitchFamily="18" charset="2"/>
            </a:endParaRPr>
          </a:p>
        </p:txBody>
      </p:sp>
      <p:sp>
        <p:nvSpPr>
          <p:cNvPr id="45060" name="Text Box 4"/>
          <p:cNvSpPr txBox="1">
            <a:spLocks noChangeArrowheads="1"/>
          </p:cNvSpPr>
          <p:nvPr/>
        </p:nvSpPr>
        <p:spPr bwMode="auto">
          <a:xfrm>
            <a:off x="539750" y="1196975"/>
            <a:ext cx="5616426" cy="400110"/>
          </a:xfrm>
          <a:prstGeom prst="rect">
            <a:avLst/>
          </a:prstGeom>
          <a:solidFill>
            <a:schemeClr val="bg1"/>
          </a:solidFill>
          <a:ln w="1270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b="1" dirty="0">
                <a:solidFill>
                  <a:srgbClr val="003366"/>
                </a:solidFill>
                <a:latin typeface="Calibri" panose="020F0502020204030204" pitchFamily="34" charset="0"/>
                <a:ea typeface="ＭＳ Ｐゴシック" pitchFamily="34" charset="-128"/>
              </a:rPr>
              <a:t>Les principaux </a:t>
            </a:r>
            <a:r>
              <a:rPr lang="fr-FR" altLang="fr-FR" b="1" dirty="0" smtClean="0">
                <a:solidFill>
                  <a:srgbClr val="003366"/>
                </a:solidFill>
                <a:latin typeface="Calibri" panose="020F0502020204030204" pitchFamily="34" charset="0"/>
                <a:ea typeface="ＭＳ Ｐゴシック" pitchFamily="34" charset="-128"/>
              </a:rPr>
              <a:t>risques liés à  la réalisation d’EBMD</a:t>
            </a:r>
            <a:endParaRPr lang="fr-FR" altLang="fr-FR" b="1" dirty="0">
              <a:solidFill>
                <a:srgbClr val="003366"/>
              </a:solidFill>
              <a:latin typeface="Calibri" panose="020F0502020204030204" pitchFamily="34" charset="0"/>
              <a:ea typeface="ＭＳ Ｐゴシック" pitchFamily="34" charset="-128"/>
            </a:endParaRPr>
          </a:p>
        </p:txBody>
      </p:sp>
      <p:sp>
        <p:nvSpPr>
          <p:cNvPr id="45061" name="Text Box 5"/>
          <p:cNvSpPr txBox="1">
            <a:spLocks noChangeArrowheads="1"/>
          </p:cNvSpPr>
          <p:nvPr/>
        </p:nvSpPr>
        <p:spPr bwMode="auto">
          <a:xfrm>
            <a:off x="684213" y="1792288"/>
            <a:ext cx="7416800"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r>
              <a:rPr lang="fr-FR" altLang="fr-FR" b="1" dirty="0">
                <a:solidFill>
                  <a:schemeClr val="accent2"/>
                </a:solidFill>
                <a:latin typeface="Calibri" panose="020F0502020204030204" pitchFamily="34" charset="0"/>
                <a:ea typeface="ＭＳ Ｐゴシック" pitchFamily="34" charset="-128"/>
              </a:rPr>
              <a:t>1 </a:t>
            </a:r>
            <a:r>
              <a:rPr lang="fr-FR" altLang="fr-FR" b="1" dirty="0" smtClean="0">
                <a:solidFill>
                  <a:schemeClr val="accent2"/>
                </a:solidFill>
                <a:latin typeface="Calibri" panose="020F0502020204030204" pitchFamily="34" charset="0"/>
                <a:ea typeface="ＭＳ Ｐゴシック" pitchFamily="34" charset="-128"/>
              </a:rPr>
              <a:t>- Le risque biologique</a:t>
            </a:r>
          </a:p>
          <a:p>
            <a:endParaRPr lang="fr-FR" altLang="fr-FR" b="1" dirty="0" smtClean="0">
              <a:solidFill>
                <a:schemeClr val="accent1"/>
              </a:solidFill>
              <a:latin typeface="Calibri" panose="020F0502020204030204" pitchFamily="34" charset="0"/>
              <a:ea typeface="ＭＳ Ｐゴシック" pitchFamily="34" charset="-128"/>
            </a:endParaRPr>
          </a:p>
          <a:p>
            <a:pPr algn="just"/>
            <a:r>
              <a:rPr lang="fr-FR" altLang="fr-FR" sz="1800" b="1" dirty="0" smtClean="0">
                <a:solidFill>
                  <a:schemeClr val="accent1"/>
                </a:solidFill>
                <a:latin typeface="Calibri" panose="020F0502020204030204" pitchFamily="34" charset="0"/>
                <a:ea typeface="ＭＳ Ｐゴシック" pitchFamily="34" charset="-128"/>
              </a:rPr>
              <a:t>Il y a risque biologique lorsqu’au cours d’une situation de travail un agent biologique pathogène a la possibilité de contaminer l’opérateur. </a:t>
            </a:r>
          </a:p>
          <a:p>
            <a:pPr algn="just"/>
            <a:r>
              <a:rPr lang="fr-FR" altLang="fr-FR" sz="1800" b="1" dirty="0" smtClean="0">
                <a:solidFill>
                  <a:schemeClr val="accent1"/>
                </a:solidFill>
                <a:latin typeface="Calibri" panose="020F0502020204030204" pitchFamily="34" charset="0"/>
                <a:ea typeface="ＭＳ Ｐゴシック" pitchFamily="34" charset="-128"/>
              </a:rPr>
              <a:t>La réalisation </a:t>
            </a:r>
            <a:r>
              <a:rPr lang="fr-FR" altLang="fr-FR" sz="1800" b="1" dirty="0" smtClean="0">
                <a:solidFill>
                  <a:schemeClr val="accent1"/>
                </a:solidFill>
                <a:latin typeface="Calibri" panose="020F0502020204030204" pitchFamily="34" charset="0"/>
                <a:ea typeface="ＭＳ Ｐゴシック" pitchFamily="34" charset="-128"/>
              </a:rPr>
              <a:t> </a:t>
            </a:r>
            <a:r>
              <a:rPr lang="fr-FR" altLang="fr-FR" sz="1800" b="1" dirty="0" smtClean="0">
                <a:solidFill>
                  <a:schemeClr val="accent1"/>
                </a:solidFill>
                <a:latin typeface="Calibri" panose="020F0502020204030204" pitchFamily="34" charset="0"/>
                <a:ea typeface="ＭＳ Ｐゴシック" pitchFamily="34" charset="-128"/>
              </a:rPr>
              <a:t>d’examens de biologie délocalisée expose à ce risque.</a:t>
            </a:r>
          </a:p>
          <a:p>
            <a:pPr algn="just"/>
            <a:endParaRPr lang="fr-FR" altLang="fr-FR" sz="1800" b="1" dirty="0" smtClean="0">
              <a:solidFill>
                <a:schemeClr val="accent1"/>
              </a:solidFill>
              <a:latin typeface="Calibri" panose="020F0502020204030204" pitchFamily="34" charset="0"/>
              <a:ea typeface="ＭＳ Ｐゴシック" pitchFamily="34" charset="-128"/>
            </a:endParaRPr>
          </a:p>
          <a:p>
            <a:pPr algn="just"/>
            <a:endParaRPr lang="fr-FR" altLang="fr-FR" sz="1800" b="1" dirty="0" smtClean="0">
              <a:solidFill>
                <a:schemeClr val="accent1"/>
              </a:solidFill>
              <a:latin typeface="Calibri" panose="020F0502020204030204" pitchFamily="34" charset="0"/>
              <a:ea typeface="ＭＳ Ｐゴシック" pitchFamily="34" charset="-128"/>
            </a:endParaRPr>
          </a:p>
          <a:p>
            <a:pPr algn="just"/>
            <a:endParaRPr lang="fr-FR" altLang="fr-FR" sz="1800" b="1" dirty="0">
              <a:solidFill>
                <a:schemeClr val="accent1"/>
              </a:solidFill>
              <a:latin typeface="Calibri" panose="020F0502020204030204" pitchFamily="34" charset="0"/>
              <a:ea typeface="ＭＳ Ｐゴシック" pitchFamily="34" charset="-128"/>
            </a:endParaRPr>
          </a:p>
          <a:p>
            <a:pPr algn="just"/>
            <a:endParaRPr lang="fr-FR" altLang="fr-FR" sz="1800" b="1" dirty="0" smtClean="0">
              <a:solidFill>
                <a:schemeClr val="accent1"/>
              </a:solidFill>
              <a:latin typeface="Calibri" panose="020F0502020204030204" pitchFamily="34" charset="0"/>
              <a:ea typeface="ＭＳ Ｐゴシック" pitchFamily="34" charset="-128"/>
            </a:endParaRPr>
          </a:p>
          <a:p>
            <a:pPr algn="just"/>
            <a:endParaRPr lang="fr-FR" altLang="fr-FR" sz="1800" b="1" dirty="0">
              <a:solidFill>
                <a:schemeClr val="accent1"/>
              </a:solidFill>
              <a:latin typeface="Calibri" panose="020F0502020204030204" pitchFamily="34" charset="0"/>
              <a:ea typeface="ＭＳ Ｐゴシック" pitchFamily="34" charset="-128"/>
            </a:endParaRPr>
          </a:p>
          <a:p>
            <a:r>
              <a:rPr lang="fr-FR" altLang="fr-FR" b="1" dirty="0">
                <a:solidFill>
                  <a:schemeClr val="accent2"/>
                </a:solidFill>
                <a:latin typeface="Calibri" panose="020F0502020204030204" pitchFamily="34" charset="0"/>
                <a:ea typeface="ＭＳ Ｐゴシック" pitchFamily="34" charset="-128"/>
              </a:rPr>
              <a:t>2 – Le risque chimique</a:t>
            </a:r>
          </a:p>
          <a:p>
            <a:endParaRPr lang="fr-FR" altLang="fr-FR" sz="1800" b="1" dirty="0">
              <a:solidFill>
                <a:schemeClr val="accent1"/>
              </a:solidFill>
              <a:latin typeface="Calibri" panose="020F0502020204030204" pitchFamily="34" charset="0"/>
              <a:ea typeface="ＭＳ Ｐゴシック" pitchFamily="34" charset="-128"/>
            </a:endParaRPr>
          </a:p>
          <a:p>
            <a:pPr algn="just"/>
            <a:r>
              <a:rPr lang="fr-FR" altLang="fr-FR" sz="1800" b="1" dirty="0">
                <a:solidFill>
                  <a:schemeClr val="accent1"/>
                </a:solidFill>
                <a:latin typeface="Calibri" panose="020F0502020204030204" pitchFamily="34" charset="0"/>
                <a:ea typeface="ＭＳ Ｐゴシック" pitchFamily="34" charset="-128"/>
              </a:rPr>
              <a:t>La réalisation d’EBMD peut impliquer l’utilisation et la manipulation de produits chimiques</a:t>
            </a:r>
            <a:r>
              <a:rPr lang="fr-FR" altLang="fr-FR" sz="1800" b="1" dirty="0" smtClean="0">
                <a:solidFill>
                  <a:schemeClr val="accent1"/>
                </a:solidFill>
                <a:latin typeface="Calibri" panose="020F0502020204030204" pitchFamily="34" charset="0"/>
                <a:ea typeface="ＭＳ Ｐゴシック" pitchFamily="34" charset="-128"/>
              </a:rPr>
              <a:t>. </a:t>
            </a:r>
            <a:r>
              <a:rPr lang="fr-FR" altLang="fr-FR" sz="1800" b="1" dirty="0">
                <a:solidFill>
                  <a:schemeClr val="accent1"/>
                </a:solidFill>
                <a:latin typeface="Calibri" panose="020F0502020204030204" pitchFamily="34" charset="0"/>
                <a:ea typeface="ＭＳ Ｐゴシック" pitchFamily="34" charset="-128"/>
              </a:rPr>
              <a:t>Un étiquetage spécifique permet de visualiser le danger propre à chaque produit (Cf. diapositive suivante).</a:t>
            </a:r>
          </a:p>
          <a:p>
            <a:pPr algn="just"/>
            <a:endParaRPr lang="fr-FR" altLang="fr-FR" sz="1800" b="1" dirty="0">
              <a:solidFill>
                <a:schemeClr val="accent1"/>
              </a:solidFill>
              <a:latin typeface="Calibri" panose="020F0502020204030204" pitchFamily="34" charset="0"/>
              <a:ea typeface="ＭＳ Ｐゴシック" pitchFamily="34" charset="-128"/>
            </a:endParaRPr>
          </a:p>
          <a:p>
            <a:pPr algn="just"/>
            <a:endParaRPr lang="fr-FR" altLang="fr-FR" sz="1800" b="1" dirty="0" smtClean="0">
              <a:solidFill>
                <a:schemeClr val="accent1"/>
              </a:solidFill>
              <a:latin typeface="Calibri" panose="020F0502020204030204" pitchFamily="34" charset="0"/>
              <a:ea typeface="ＭＳ Ｐゴシック" pitchFamily="34" charset="-128"/>
            </a:endParaRPr>
          </a:p>
          <a:p>
            <a:pPr algn="just"/>
            <a:endParaRPr lang="fr-FR" altLang="fr-FR" sz="1800" b="1" dirty="0">
              <a:solidFill>
                <a:schemeClr val="accent1"/>
              </a:solidFill>
              <a:latin typeface="Calibri" panose="020F0502020204030204" pitchFamily="34" charset="0"/>
              <a:ea typeface="ＭＳ Ｐゴシック" pitchFamily="34" charset="-128"/>
            </a:endParaRPr>
          </a:p>
          <a:p>
            <a:endParaRPr lang="fr-FR" altLang="fr-FR" sz="1800" b="1" dirty="0">
              <a:solidFill>
                <a:schemeClr val="accent4"/>
              </a:solidFill>
              <a:latin typeface="Calibri" panose="020F0502020204030204" pitchFamily="34" charset="0"/>
              <a:ea typeface="ＭＳ Ｐゴシック" pitchFamily="34" charset="-128"/>
            </a:endParaRPr>
          </a:p>
          <a:p>
            <a:pPr marL="285750" indent="-285750">
              <a:buFont typeface="Wingdings" pitchFamily="2" charset="2"/>
              <a:buChar char="à"/>
            </a:pPr>
            <a:endParaRPr lang="fr-FR" altLang="fr-FR" sz="1800" b="1" dirty="0">
              <a:solidFill>
                <a:srgbClr val="003366"/>
              </a:solidFill>
              <a:latin typeface="Calibri" panose="020F0502020204030204" pitchFamily="34" charset="0"/>
              <a:ea typeface="ＭＳ Ｐゴシック" pitchFamily="34" charset="-128"/>
            </a:endParaRPr>
          </a:p>
          <a:p>
            <a:endParaRPr lang="fr-FR" altLang="fr-FR" sz="1800" b="1" dirty="0">
              <a:solidFill>
                <a:srgbClr val="003366"/>
              </a:solidFill>
              <a:ea typeface="ＭＳ Ｐゴシック" pitchFamily="34" charset="-128"/>
            </a:endParaRPr>
          </a:p>
          <a:p>
            <a:endParaRPr lang="fr-FR" altLang="fr-FR" sz="1800" b="1" dirty="0">
              <a:solidFill>
                <a:srgbClr val="003366"/>
              </a:solidFill>
              <a:ea typeface="ＭＳ Ｐゴシック" pitchFamily="34" charset="-128"/>
            </a:endParaRPr>
          </a:p>
          <a:p>
            <a:endParaRPr lang="fr-FR" altLang="fr-FR" sz="1600" b="1" dirty="0">
              <a:solidFill>
                <a:srgbClr val="003366"/>
              </a:solidFill>
              <a:ea typeface="ＭＳ Ｐゴシック" pitchFamily="34" charset="-128"/>
            </a:endParaRPr>
          </a:p>
        </p:txBody>
      </p:sp>
      <p:sp>
        <p:nvSpPr>
          <p:cNvPr id="6" name="Rectangle 13"/>
          <p:cNvSpPr>
            <a:spLocks noChangeArrowheads="1"/>
          </p:cNvSpPr>
          <p:nvPr/>
        </p:nvSpPr>
        <p:spPr bwMode="auto">
          <a:xfrm>
            <a:off x="217784" y="238127"/>
            <a:ext cx="8785225" cy="396875"/>
          </a:xfrm>
          <a:prstGeom prst="rect">
            <a:avLst/>
          </a:prstGeom>
          <a:solidFill>
            <a:schemeClr val="accent1">
              <a:lumMod val="20000"/>
              <a:lumOff val="80000"/>
            </a:schemeClr>
          </a:solidFill>
          <a:ln>
            <a:noFill/>
          </a:ln>
          <a:effectLst/>
        </p:spPr>
        <p:txBody>
          <a:bodyPr anchor="ctr">
            <a:spAutoFit/>
          </a:bodyPr>
          <a:lstStyle/>
          <a:p>
            <a:pPr algn="ctr"/>
            <a:r>
              <a:rPr lang="fr-FR" altLang="fr-FR" b="1" dirty="0" smtClean="0">
                <a:solidFill>
                  <a:schemeClr val="accent1">
                    <a:lumMod val="75000"/>
                  </a:schemeClr>
                </a:solidFill>
              </a:rPr>
              <a:t>Santé et sécurité</a:t>
            </a:r>
            <a:endParaRPr lang="fr-FR" altLang="fr-FR" b="1" dirty="0">
              <a:solidFill>
                <a:schemeClr val="accent1">
                  <a:lumMod val="75000"/>
                </a:schemeClr>
              </a:solidFill>
            </a:endParaRPr>
          </a:p>
        </p:txBody>
      </p:sp>
      <p:sp>
        <p:nvSpPr>
          <p:cNvPr id="2" name="Rectangle à coins arrondis 1"/>
          <p:cNvSpPr/>
          <p:nvPr/>
        </p:nvSpPr>
        <p:spPr bwMode="auto">
          <a:xfrm>
            <a:off x="925324" y="3429000"/>
            <a:ext cx="7057405" cy="1021556"/>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indent="-285750">
              <a:buFont typeface="Wingdings" pitchFamily="2" charset="2"/>
              <a:buChar char="à"/>
            </a:pPr>
            <a:r>
              <a:rPr lang="fr-FR" altLang="fr-FR" sz="1800" b="1" dirty="0" smtClean="0">
                <a:solidFill>
                  <a:schemeClr val="accent2"/>
                </a:solidFill>
                <a:latin typeface="Calibri" panose="020F0502020204030204" pitchFamily="34" charset="0"/>
                <a:ea typeface="ＭＳ Ｐゴシック" pitchFamily="34" charset="-128"/>
                <a:sym typeface="Wingdings" panose="05000000000000000000" pitchFamily="2" charset="2"/>
              </a:rPr>
              <a:t>Se référer à la procédure « précautions standards » de l’établissement pour connaitre les mesures de prévention</a:t>
            </a:r>
          </a:p>
          <a:p>
            <a:pPr marL="285750" indent="-285750">
              <a:buFont typeface="Wingdings" pitchFamily="2" charset="2"/>
              <a:buChar char="à"/>
            </a:pPr>
            <a:r>
              <a:rPr lang="fr-FR" altLang="fr-FR" sz="1800" b="1" dirty="0" smtClean="0">
                <a:solidFill>
                  <a:schemeClr val="accent2"/>
                </a:solidFill>
                <a:latin typeface="Calibri" panose="020F0502020204030204" pitchFamily="34" charset="0"/>
                <a:ea typeface="ＭＳ Ｐゴシック" pitchFamily="34" charset="-128"/>
                <a:sym typeface="Wingdings" panose="05000000000000000000" pitchFamily="2" charset="2"/>
              </a:rPr>
              <a:t>En cas d’AES se référer à la procédure de l’établissement</a:t>
            </a:r>
          </a:p>
        </p:txBody>
      </p:sp>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963" y="1700808"/>
            <a:ext cx="584671" cy="58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848" y="4568072"/>
            <a:ext cx="985292" cy="474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1526"/>
    </mc:Choice>
    <mc:Fallback xmlns="">
      <p:transition spd="slow" advTm="5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4506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06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45061">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19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5061">
                                            <p:txEl>
                                              <p:pRg st="9" end="9"/>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506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45061" grpId="0" uiExpand="1" build="p"/>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908175" y="274638"/>
            <a:ext cx="6696075" cy="99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lgn="l"/>
            <a:r>
              <a:rPr lang="fr-FR" altLang="fr-FR" sz="2000" b="1" smtClean="0">
                <a:solidFill>
                  <a:srgbClr val="003366"/>
                </a:solidFill>
                <a:ea typeface="ＭＳ Ｐゴシック" pitchFamily="34" charset="-128"/>
              </a:rPr>
              <a:t>Symboles de danger en vigueur </a:t>
            </a:r>
            <a:r>
              <a:rPr lang="fr-FR" altLang="fr-FR" sz="1800" b="1" smtClean="0">
                <a:solidFill>
                  <a:srgbClr val="003366"/>
                </a:solidFill>
                <a:ea typeface="ＭＳ Ｐゴシック" pitchFamily="34" charset="-128"/>
              </a:rPr>
              <a:t>depuis décembre 2010</a:t>
            </a:r>
          </a:p>
        </p:txBody>
      </p:sp>
      <p:pic>
        <p:nvPicPr>
          <p:cNvPr id="48133" name="Picture 5" descr="Résultat de recherche d'images pour &quot;symboles de danger&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980728"/>
            <a:ext cx="6808461" cy="476592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53"/>
    </mc:Choice>
    <mc:Fallback xmlns="">
      <p:transition spd="slow" advTm="3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6435725" y="469900"/>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r>
              <a:rPr lang="fr-FR" altLang="fr-FR" sz="1800" b="1">
                <a:solidFill>
                  <a:srgbClr val="FF0066"/>
                </a:solidFill>
                <a:ea typeface="ＭＳ Ｐゴシック" pitchFamily="34" charset="-128"/>
              </a:rPr>
              <a:t>Santé et Sécurité</a:t>
            </a:r>
          </a:p>
        </p:txBody>
      </p:sp>
      <p:sp>
        <p:nvSpPr>
          <p:cNvPr id="50179" name="Rectangle 3"/>
          <p:cNvSpPr>
            <a:spLocks noChangeArrowheads="1"/>
          </p:cNvSpPr>
          <p:nvPr/>
        </p:nvSpPr>
        <p:spPr bwMode="auto">
          <a:xfrm>
            <a:off x="466725" y="1482725"/>
            <a:ext cx="7993063" cy="4538663"/>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eaLnBrk="0" hangingPunct="0">
              <a:tabLst>
                <a:tab pos="2339975" algn="l"/>
              </a:tabLst>
              <a:defRPr sz="2000">
                <a:solidFill>
                  <a:schemeClr val="tx1"/>
                </a:solidFill>
                <a:latin typeface="Arial" pitchFamily="34" charset="0"/>
              </a:defRPr>
            </a:lvl1pPr>
            <a:lvl2pPr marL="742950" indent="-285750" eaLnBrk="0" hangingPunct="0">
              <a:tabLst>
                <a:tab pos="2339975" algn="l"/>
              </a:tabLst>
              <a:defRPr sz="2000">
                <a:solidFill>
                  <a:schemeClr val="tx1"/>
                </a:solidFill>
                <a:latin typeface="Arial" pitchFamily="34" charset="0"/>
              </a:defRPr>
            </a:lvl2pPr>
            <a:lvl3pPr marL="1143000" indent="-228600" eaLnBrk="0" hangingPunct="0">
              <a:tabLst>
                <a:tab pos="2339975" algn="l"/>
              </a:tabLst>
              <a:defRPr sz="2000">
                <a:solidFill>
                  <a:schemeClr val="tx1"/>
                </a:solidFill>
                <a:latin typeface="Arial" pitchFamily="34" charset="0"/>
              </a:defRPr>
            </a:lvl3pPr>
            <a:lvl4pPr marL="1600200" indent="-228600" eaLnBrk="0" hangingPunct="0">
              <a:tabLst>
                <a:tab pos="2339975" algn="l"/>
              </a:tabLst>
              <a:defRPr sz="2000">
                <a:solidFill>
                  <a:schemeClr val="tx1"/>
                </a:solidFill>
                <a:latin typeface="Arial" pitchFamily="34" charset="0"/>
              </a:defRPr>
            </a:lvl4pPr>
            <a:lvl5pPr marL="2057400" indent="-228600" eaLnBrk="0" hangingPunct="0">
              <a:tabLst>
                <a:tab pos="2339975" algn="l"/>
              </a:tabLst>
              <a:defRPr sz="2000">
                <a:solidFill>
                  <a:schemeClr val="tx1"/>
                </a:solidFill>
                <a:latin typeface="Arial" pitchFamily="34" charset="0"/>
              </a:defRPr>
            </a:lvl5pPr>
            <a:lvl6pPr marL="2514600" indent="-228600" eaLnBrk="0" fontAlgn="base" hangingPunct="0">
              <a:spcBef>
                <a:spcPct val="0"/>
              </a:spcBef>
              <a:spcAft>
                <a:spcPct val="0"/>
              </a:spcAft>
              <a:tabLst>
                <a:tab pos="2339975" algn="l"/>
              </a:tabLst>
              <a:defRPr sz="2000">
                <a:solidFill>
                  <a:schemeClr val="tx1"/>
                </a:solidFill>
                <a:latin typeface="Arial" pitchFamily="34" charset="0"/>
              </a:defRPr>
            </a:lvl6pPr>
            <a:lvl7pPr marL="2971800" indent="-228600" eaLnBrk="0" fontAlgn="base" hangingPunct="0">
              <a:spcBef>
                <a:spcPct val="0"/>
              </a:spcBef>
              <a:spcAft>
                <a:spcPct val="0"/>
              </a:spcAft>
              <a:tabLst>
                <a:tab pos="2339975" algn="l"/>
              </a:tabLst>
              <a:defRPr sz="2000">
                <a:solidFill>
                  <a:schemeClr val="tx1"/>
                </a:solidFill>
                <a:latin typeface="Arial" pitchFamily="34" charset="0"/>
              </a:defRPr>
            </a:lvl7pPr>
            <a:lvl8pPr marL="3429000" indent="-228600" eaLnBrk="0" fontAlgn="base" hangingPunct="0">
              <a:spcBef>
                <a:spcPct val="0"/>
              </a:spcBef>
              <a:spcAft>
                <a:spcPct val="0"/>
              </a:spcAft>
              <a:tabLst>
                <a:tab pos="2339975" algn="l"/>
              </a:tabLst>
              <a:defRPr sz="2000">
                <a:solidFill>
                  <a:schemeClr val="tx1"/>
                </a:solidFill>
                <a:latin typeface="Arial" pitchFamily="34" charset="0"/>
              </a:defRPr>
            </a:lvl8pPr>
            <a:lvl9pPr marL="3886200" indent="-228600" eaLnBrk="0" fontAlgn="base" hangingPunct="0">
              <a:spcBef>
                <a:spcPct val="0"/>
              </a:spcBef>
              <a:spcAft>
                <a:spcPct val="0"/>
              </a:spcAft>
              <a:tabLst>
                <a:tab pos="2339975" algn="l"/>
              </a:tabLst>
              <a:defRPr sz="2000">
                <a:solidFill>
                  <a:schemeClr val="tx1"/>
                </a:solidFill>
                <a:latin typeface="Arial" pitchFamily="34" charset="0"/>
              </a:defRPr>
            </a:lvl9pPr>
          </a:lstStyle>
          <a:p>
            <a:pPr eaLnBrk="1" hangingPunct="1"/>
            <a:endParaRPr lang="fr-FR" altLang="fr-FR" sz="1800" b="1">
              <a:solidFill>
                <a:srgbClr val="003366"/>
              </a:solidFill>
              <a:ea typeface="ＭＳ Ｐゴシック" pitchFamily="34" charset="-128"/>
            </a:endParaRPr>
          </a:p>
          <a:p>
            <a:pPr eaLnBrk="1" hangingPunct="1"/>
            <a:endParaRPr lang="fr-FR" altLang="fr-FR" sz="1800" b="1" u="sng">
              <a:solidFill>
                <a:srgbClr val="003366"/>
              </a:solidFill>
              <a:ea typeface="ＭＳ Ｐゴシック" pitchFamily="34" charset="-128"/>
              <a:sym typeface="Symbol" pitchFamily="18" charset="2"/>
            </a:endParaRPr>
          </a:p>
        </p:txBody>
      </p:sp>
      <p:sp>
        <p:nvSpPr>
          <p:cNvPr id="50180" name="Text Box 4"/>
          <p:cNvSpPr txBox="1">
            <a:spLocks noChangeArrowheads="1"/>
          </p:cNvSpPr>
          <p:nvPr/>
        </p:nvSpPr>
        <p:spPr bwMode="auto">
          <a:xfrm>
            <a:off x="539750" y="1196975"/>
            <a:ext cx="5832475" cy="409575"/>
          </a:xfrm>
          <a:prstGeom prst="rect">
            <a:avLst/>
          </a:prstGeom>
          <a:solidFill>
            <a:schemeClr val="bg1"/>
          </a:solidFill>
          <a:ln w="1270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b="1" dirty="0">
                <a:solidFill>
                  <a:srgbClr val="003366"/>
                </a:solidFill>
                <a:ea typeface="ＭＳ Ｐゴシック" pitchFamily="34" charset="-128"/>
              </a:rPr>
              <a:t>Quelques principes pour limiter les risques</a:t>
            </a:r>
          </a:p>
        </p:txBody>
      </p:sp>
      <p:sp>
        <p:nvSpPr>
          <p:cNvPr id="50181" name="Text Box 5"/>
          <p:cNvSpPr txBox="1">
            <a:spLocks noChangeArrowheads="1"/>
          </p:cNvSpPr>
          <p:nvPr/>
        </p:nvSpPr>
        <p:spPr bwMode="auto">
          <a:xfrm>
            <a:off x="827088" y="1841242"/>
            <a:ext cx="729297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endParaRPr lang="fr-FR" altLang="fr-FR" sz="1800" b="1" dirty="0">
              <a:solidFill>
                <a:srgbClr val="003366"/>
              </a:solidFill>
              <a:ea typeface="ＭＳ Ｐゴシック" pitchFamily="34" charset="-128"/>
            </a:endParaRPr>
          </a:p>
          <a:p>
            <a:r>
              <a:rPr lang="fr-FR" altLang="fr-FR" sz="1800" b="1" dirty="0">
                <a:solidFill>
                  <a:srgbClr val="003366"/>
                </a:solidFill>
                <a:ea typeface="ＭＳ Ｐゴシック" pitchFamily="34" charset="-128"/>
              </a:rPr>
              <a:t>1</a:t>
            </a:r>
            <a:r>
              <a:rPr lang="fr-FR" altLang="fr-FR" sz="1800" b="1" dirty="0" smtClean="0">
                <a:solidFill>
                  <a:srgbClr val="003366"/>
                </a:solidFill>
                <a:ea typeface="ＭＳ Ｐゴシック" pitchFamily="34" charset="-128"/>
              </a:rPr>
              <a:t> </a:t>
            </a:r>
            <a:r>
              <a:rPr lang="fr-FR" altLang="fr-FR" sz="1800" b="1" dirty="0">
                <a:solidFill>
                  <a:srgbClr val="003366"/>
                </a:solidFill>
                <a:ea typeface="ＭＳ Ｐゴシック" pitchFamily="34" charset="-128"/>
              </a:rPr>
              <a:t>- Port de GANTS nécessaire pour de nombreuses manipulations ;</a:t>
            </a:r>
          </a:p>
          <a:p>
            <a:endParaRPr lang="fr-FR" altLang="fr-FR" sz="1800" b="1" dirty="0">
              <a:solidFill>
                <a:srgbClr val="003366"/>
              </a:solidFill>
              <a:ea typeface="ＭＳ Ｐゴシック" pitchFamily="34" charset="-128"/>
            </a:endParaRPr>
          </a:p>
          <a:p>
            <a:r>
              <a:rPr lang="fr-FR" altLang="fr-FR" sz="1800" b="1" dirty="0">
                <a:solidFill>
                  <a:schemeClr val="accent4"/>
                </a:solidFill>
                <a:ea typeface="ＭＳ Ｐゴシック" pitchFamily="34" charset="-128"/>
              </a:rPr>
              <a:t>2</a:t>
            </a:r>
            <a:r>
              <a:rPr lang="fr-FR" altLang="fr-FR" sz="1800" b="1" dirty="0" smtClean="0">
                <a:solidFill>
                  <a:schemeClr val="accent4"/>
                </a:solidFill>
                <a:ea typeface="ＭＳ Ｐゴシック" pitchFamily="34" charset="-128"/>
              </a:rPr>
              <a:t> </a:t>
            </a:r>
            <a:r>
              <a:rPr lang="fr-FR" altLang="fr-FR" sz="1800" b="1" dirty="0">
                <a:solidFill>
                  <a:schemeClr val="accent4"/>
                </a:solidFill>
                <a:ea typeface="ＭＳ Ｐゴシック" pitchFamily="34" charset="-128"/>
              </a:rPr>
              <a:t>- Port de GANTS INTERDIT pour : répondre au téléphone, ouvrir les portes, se rendre hors des espaces de manipulation ;</a:t>
            </a:r>
          </a:p>
          <a:p>
            <a:endParaRPr lang="fr-FR" altLang="fr-FR" sz="1800" b="1" dirty="0">
              <a:solidFill>
                <a:srgbClr val="003366"/>
              </a:solidFill>
              <a:ea typeface="ＭＳ Ｐゴシック" pitchFamily="34" charset="-128"/>
            </a:endParaRPr>
          </a:p>
          <a:p>
            <a:r>
              <a:rPr lang="fr-FR" altLang="fr-FR" sz="1800" b="1" dirty="0" smtClean="0">
                <a:solidFill>
                  <a:srgbClr val="003366"/>
                </a:solidFill>
                <a:ea typeface="ＭＳ Ｐゴシック" pitchFamily="34" charset="-128"/>
              </a:rPr>
              <a:t>3 </a:t>
            </a:r>
            <a:r>
              <a:rPr lang="fr-FR" altLang="fr-FR" sz="1800" b="1" dirty="0">
                <a:solidFill>
                  <a:srgbClr val="003366"/>
                </a:solidFill>
                <a:ea typeface="ＭＳ Ｐゴシック" pitchFamily="34" charset="-128"/>
              </a:rPr>
              <a:t>- Stockage des produits chimiques en quantité raisonnée </a:t>
            </a:r>
            <a:endParaRPr lang="fr-FR" altLang="fr-FR" sz="1800" b="1" dirty="0" smtClean="0">
              <a:solidFill>
                <a:srgbClr val="003366"/>
              </a:solidFill>
              <a:ea typeface="ＭＳ Ｐゴシック" pitchFamily="34" charset="-128"/>
            </a:endParaRPr>
          </a:p>
          <a:p>
            <a:endParaRPr lang="fr-FR" altLang="fr-FR" sz="1800" b="1" dirty="0">
              <a:solidFill>
                <a:srgbClr val="003366"/>
              </a:solidFill>
              <a:ea typeface="ＭＳ Ｐゴシック" pitchFamily="34" charset="-128"/>
            </a:endParaRPr>
          </a:p>
          <a:p>
            <a:r>
              <a:rPr lang="fr-FR" altLang="fr-FR" sz="1800" b="1" dirty="0" smtClean="0">
                <a:solidFill>
                  <a:schemeClr val="accent4"/>
                </a:solidFill>
                <a:ea typeface="ＭＳ Ｐゴシック" pitchFamily="34" charset="-128"/>
              </a:rPr>
              <a:t>4 - </a:t>
            </a:r>
            <a:r>
              <a:rPr lang="fr-FR" altLang="fr-FR" sz="1800" b="1" dirty="0">
                <a:solidFill>
                  <a:schemeClr val="accent4"/>
                </a:solidFill>
                <a:ea typeface="ＭＳ Ｐゴシック" pitchFamily="34" charset="-128"/>
              </a:rPr>
              <a:t>Stockage de boissons et aliments interdit dans les </a:t>
            </a:r>
            <a:r>
              <a:rPr lang="fr-FR" altLang="fr-FR" sz="1800" b="1" dirty="0" smtClean="0">
                <a:solidFill>
                  <a:schemeClr val="accent4"/>
                </a:solidFill>
                <a:ea typeface="ＭＳ Ｐゴシック" pitchFamily="34" charset="-128"/>
              </a:rPr>
              <a:t>enceintes de stockage de biologie délocalisée;</a:t>
            </a:r>
            <a:endParaRPr lang="fr-FR" altLang="fr-FR" sz="1800" b="1" dirty="0">
              <a:solidFill>
                <a:schemeClr val="accent4"/>
              </a:solidFill>
              <a:ea typeface="ＭＳ Ｐゴシック" pitchFamily="34" charset="-128"/>
            </a:endParaRPr>
          </a:p>
          <a:p>
            <a:endParaRPr lang="fr-FR" altLang="fr-FR" sz="1800" b="1" dirty="0">
              <a:solidFill>
                <a:srgbClr val="003366"/>
              </a:solidFill>
              <a:ea typeface="ＭＳ Ｐゴシック" pitchFamily="34" charset="-128"/>
            </a:endParaRPr>
          </a:p>
          <a:p>
            <a:r>
              <a:rPr lang="fr-FR" altLang="fr-FR" sz="1800" b="1" dirty="0" smtClean="0">
                <a:solidFill>
                  <a:srgbClr val="003366"/>
                </a:solidFill>
                <a:ea typeface="ＭＳ Ｐゴシック" pitchFamily="34" charset="-128"/>
              </a:rPr>
              <a:t>5 </a:t>
            </a:r>
            <a:r>
              <a:rPr lang="fr-FR" altLang="fr-FR" sz="1800" b="1" dirty="0">
                <a:solidFill>
                  <a:srgbClr val="003366"/>
                </a:solidFill>
                <a:ea typeface="ＭＳ Ｐゴシック" pitchFamily="34" charset="-128"/>
              </a:rPr>
              <a:t>- Boire, manger, fumer dans </a:t>
            </a:r>
            <a:r>
              <a:rPr lang="fr-FR" altLang="fr-FR" sz="1800" b="1" dirty="0" smtClean="0">
                <a:solidFill>
                  <a:srgbClr val="003366"/>
                </a:solidFill>
                <a:ea typeface="ＭＳ Ｐゴシック" pitchFamily="34" charset="-128"/>
              </a:rPr>
              <a:t>les pièces de biologie délocalisée est interdit</a:t>
            </a:r>
            <a:endParaRPr lang="fr-FR" altLang="fr-FR" sz="1800" b="1" dirty="0">
              <a:solidFill>
                <a:srgbClr val="003366"/>
              </a:solidFill>
              <a:ea typeface="ＭＳ Ｐゴシック" pitchFamily="34" charset="-128"/>
            </a:endParaRPr>
          </a:p>
          <a:p>
            <a:endParaRPr lang="fr-FR" altLang="fr-FR" b="1" dirty="0">
              <a:solidFill>
                <a:srgbClr val="003366"/>
              </a:solidFill>
              <a:ea typeface="ＭＳ Ｐゴシック" pitchFamily="34" charset="-128"/>
            </a:endParaRPr>
          </a:p>
          <a:p>
            <a:endParaRPr lang="fr-FR" altLang="fr-FR" sz="1600" b="1" dirty="0">
              <a:solidFill>
                <a:srgbClr val="003366"/>
              </a:solidFill>
              <a:ea typeface="ＭＳ Ｐゴシック" pitchFamily="34" charset="-128"/>
            </a:endParaRPr>
          </a:p>
          <a:p>
            <a:endParaRPr lang="fr-FR" altLang="fr-FR" sz="1600" b="1" dirty="0">
              <a:solidFill>
                <a:srgbClr val="003366"/>
              </a:solidFill>
              <a:ea typeface="ＭＳ Ｐゴシック" pitchFamily="34" charset="-128"/>
            </a:endParaRPr>
          </a:p>
          <a:p>
            <a:endParaRPr lang="fr-FR" altLang="fr-FR" sz="1600" b="1" dirty="0">
              <a:solidFill>
                <a:srgbClr val="003366"/>
              </a:solidFill>
              <a:ea typeface="ＭＳ Ｐゴシック" pitchFamily="34" charset="-12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9961"/>
    </mc:Choice>
    <mc:Fallback xmlns="">
      <p:transition spd="slow" advTm="39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8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8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8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8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5018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698999" y="4246156"/>
            <a:ext cx="735012" cy="1006475"/>
          </a:xfrm>
          <a:prstGeom prst="rect">
            <a:avLst/>
          </a:prstGeom>
          <a:noFill/>
          <a:ln>
            <a:noFill/>
          </a:ln>
          <a:effectLst>
            <a:glow rad="139700">
              <a:schemeClr val="accent1">
                <a:satMod val="175000"/>
                <a:alpha val="40000"/>
              </a:schemeClr>
            </a:glow>
            <a:outerShdw blurRad="76200" dist="12700" dir="2700000" sy="-23000" kx="-800400" algn="bl" rotWithShape="0">
              <a:prstClr val="black">
                <a:alpha val="20000"/>
              </a:prstClr>
            </a:outerShdw>
          </a:effectLst>
        </p:spPr>
        <p:txBody>
          <a:bodyPr wrap="none">
            <a:spAutoFit/>
          </a:bodyPr>
          <a:lstStyle/>
          <a:p>
            <a:pPr>
              <a:defRPr/>
            </a:pPr>
            <a:r>
              <a:rPr lang="fr-FR" sz="6000" dirty="0">
                <a:solidFill>
                  <a:srgbClr val="669999"/>
                </a:solidFill>
                <a:latin typeface="Calibri" charset="0"/>
                <a:ea typeface="ＭＳ Ｐゴシック" charset="0"/>
                <a:cs typeface="ＭＳ Ｐゴシック" charset="0"/>
              </a:rPr>
              <a:t>N</a:t>
            </a:r>
            <a:endParaRPr lang="fr-FR" sz="1800" dirty="0">
              <a:solidFill>
                <a:srgbClr val="669999"/>
              </a:solidFill>
              <a:latin typeface="Calibri" charset="0"/>
              <a:ea typeface="ＭＳ Ｐゴシック" charset="0"/>
              <a:cs typeface="ＭＳ Ｐゴシック" charset="0"/>
            </a:endParaRPr>
          </a:p>
        </p:txBody>
      </p:sp>
      <p:sp>
        <p:nvSpPr>
          <p:cNvPr id="3" name="Rectangle 2"/>
          <p:cNvSpPr>
            <a:spLocks noChangeArrowheads="1"/>
          </p:cNvSpPr>
          <p:nvPr/>
        </p:nvSpPr>
        <p:spPr bwMode="auto">
          <a:xfrm>
            <a:off x="2982911" y="4246156"/>
            <a:ext cx="654671" cy="1015663"/>
          </a:xfrm>
          <a:prstGeom prst="rect">
            <a:avLst/>
          </a:prstGeom>
          <a:noFill/>
          <a:ln>
            <a:noFill/>
          </a:ln>
          <a:effectLst>
            <a:glow rad="139700">
              <a:schemeClr val="accent1">
                <a:satMod val="175000"/>
                <a:alpha val="40000"/>
              </a:schemeClr>
            </a:glow>
            <a:outerShdw blurRad="76200" dist="12700" dir="2700000" sy="-23000" kx="-800400" algn="bl" rotWithShape="0">
              <a:prstClr val="black">
                <a:alpha val="20000"/>
              </a:prstClr>
            </a:outerShdw>
          </a:effectLst>
        </p:spPr>
        <p:txBody>
          <a:bodyPr wrap="none">
            <a:spAutoFit/>
          </a:bodyPr>
          <a:lstStyle/>
          <a:p>
            <a:pPr>
              <a:defRPr/>
            </a:pPr>
            <a:r>
              <a:rPr lang="fr-FR" sz="6000" dirty="0">
                <a:solidFill>
                  <a:srgbClr val="669999"/>
                </a:solidFill>
                <a:latin typeface="Calibri" charset="0"/>
                <a:ea typeface="ＭＳ Ｐゴシック" charset="0"/>
                <a:cs typeface="ＭＳ Ｐゴシック" charset="0"/>
              </a:rPr>
              <a:t>F</a:t>
            </a:r>
          </a:p>
        </p:txBody>
      </p:sp>
      <p:sp>
        <p:nvSpPr>
          <p:cNvPr id="4" name="Rectangle 3"/>
          <p:cNvSpPr>
            <a:spLocks noChangeArrowheads="1"/>
          </p:cNvSpPr>
          <p:nvPr/>
        </p:nvSpPr>
        <p:spPr bwMode="auto">
          <a:xfrm>
            <a:off x="3925886" y="4246156"/>
            <a:ext cx="484102" cy="1015663"/>
          </a:xfrm>
          <a:prstGeom prst="rect">
            <a:avLst/>
          </a:prstGeom>
          <a:noFill/>
          <a:ln>
            <a:noFill/>
          </a:ln>
          <a:effectLst>
            <a:glow rad="139700">
              <a:schemeClr val="accent1">
                <a:satMod val="175000"/>
                <a:alpha val="40000"/>
              </a:schemeClr>
            </a:glow>
            <a:outerShdw blurRad="76200" dist="12700" dir="2700000" sy="-23000" kx="-800400" algn="bl" rotWithShape="0">
              <a:prstClr val="black">
                <a:alpha val="20000"/>
              </a:prstClr>
            </a:outerShdw>
          </a:effectLst>
        </p:spPr>
        <p:txBody>
          <a:bodyPr wrap="none">
            <a:spAutoFit/>
          </a:bodyPr>
          <a:lstStyle/>
          <a:p>
            <a:pPr>
              <a:defRPr/>
            </a:pPr>
            <a:r>
              <a:rPr lang="fr-FR" sz="6000" dirty="0">
                <a:solidFill>
                  <a:srgbClr val="669999"/>
                </a:solidFill>
                <a:latin typeface="Calibri" charset="0"/>
                <a:ea typeface="ＭＳ Ｐゴシック" charset="0"/>
                <a:cs typeface="ＭＳ Ｐゴシック" charset="0"/>
              </a:rPr>
              <a:t>I</a:t>
            </a:r>
          </a:p>
        </p:txBody>
      </p:sp>
      <p:grpSp>
        <p:nvGrpSpPr>
          <p:cNvPr id="5" name="Grouper 4"/>
          <p:cNvGrpSpPr>
            <a:grpSpLocks/>
          </p:cNvGrpSpPr>
          <p:nvPr/>
        </p:nvGrpSpPr>
        <p:grpSpPr bwMode="auto">
          <a:xfrm>
            <a:off x="1881188" y="3213100"/>
            <a:ext cx="5381625" cy="1104900"/>
            <a:chOff x="2362200" y="3212976"/>
            <a:chExt cx="5381601" cy="1105024"/>
          </a:xfrm>
        </p:grpSpPr>
        <p:sp>
          <p:nvSpPr>
            <p:cNvPr id="6" name="Text Box 7"/>
            <p:cNvSpPr txBox="1">
              <a:spLocks noChangeArrowheads="1"/>
            </p:cNvSpPr>
            <p:nvPr/>
          </p:nvSpPr>
          <p:spPr bwMode="auto">
            <a:xfrm>
              <a:off x="2362200" y="3212976"/>
              <a:ext cx="5381601" cy="5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3200" dirty="0">
                  <a:solidFill>
                    <a:srgbClr val="FF0000"/>
                  </a:solidFill>
                  <a:latin typeface="Comic Sans MS"/>
                  <a:ea typeface="ＭＳ Ｐゴシック" charset="0"/>
                  <a:cs typeface="ＭＳ Ｐゴシック" charset="0"/>
                </a:rPr>
                <a:t>MERCI de votre attention</a:t>
              </a:r>
              <a:endParaRPr lang="fr-FR" sz="1800" dirty="0">
                <a:solidFill>
                  <a:srgbClr val="FF0000"/>
                </a:solidFill>
                <a:latin typeface="Comic Sans MS"/>
                <a:ea typeface="ＭＳ Ｐゴシック" charset="0"/>
                <a:cs typeface="ＭＳ Ｐゴシック" charset="0"/>
              </a:endParaRPr>
            </a:p>
          </p:txBody>
        </p:sp>
        <p:sp>
          <p:nvSpPr>
            <p:cNvPr id="55310" name="Oval 8"/>
            <p:cNvSpPr>
              <a:spLocks noChangeArrowheads="1"/>
            </p:cNvSpPr>
            <p:nvPr/>
          </p:nvSpPr>
          <p:spPr bwMode="auto">
            <a:xfrm>
              <a:off x="4445000" y="4077072"/>
              <a:ext cx="271016" cy="24092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endParaRPr lang="fr-FR" altLang="fr-FR" sz="1800">
                <a:solidFill>
                  <a:srgbClr val="FF0066"/>
                </a:solidFill>
                <a:latin typeface="Calibri" pitchFamily="34" charset="0"/>
                <a:ea typeface="ＭＳ Ｐゴシック" pitchFamily="34" charset="-128"/>
              </a:endParaRPr>
            </a:p>
          </p:txBody>
        </p:sp>
      </p:grpSp>
      <p:sp>
        <p:nvSpPr>
          <p:cNvPr id="55308" name="Rectangle 6"/>
          <p:cNvSpPr>
            <a:spLocks noChangeArrowheads="1"/>
          </p:cNvSpPr>
          <p:nvPr/>
        </p:nvSpPr>
        <p:spPr bwMode="auto">
          <a:xfrm>
            <a:off x="85725" y="541338"/>
            <a:ext cx="77565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800" dirty="0">
                <a:solidFill>
                  <a:srgbClr val="002060"/>
                </a:solidFill>
                <a:latin typeface="Calibri" pitchFamily="34" charset="0"/>
              </a:rPr>
              <a:t>Merci de renseigner :</a:t>
            </a:r>
          </a:p>
          <a:p>
            <a:pPr eaLnBrk="1" hangingPunct="1"/>
            <a:endParaRPr lang="fr-FR" altLang="fr-FR" sz="1800" dirty="0">
              <a:solidFill>
                <a:srgbClr val="002060"/>
              </a:solidFill>
              <a:latin typeface="Calibri" pitchFamily="34" charset="0"/>
            </a:endParaRPr>
          </a:p>
          <a:p>
            <a:pPr eaLnBrk="1" hangingPunct="1"/>
            <a:r>
              <a:rPr lang="fr-FR" altLang="fr-FR" sz="1800" dirty="0" smtClean="0">
                <a:solidFill>
                  <a:srgbClr val="002060"/>
                </a:solidFill>
                <a:latin typeface="Calibri" pitchFamily="34" charset="0"/>
              </a:rPr>
              <a:t>Attestation </a:t>
            </a:r>
            <a:r>
              <a:rPr lang="fr-FR" altLang="fr-FR" sz="1800" dirty="0">
                <a:solidFill>
                  <a:srgbClr val="002060"/>
                </a:solidFill>
                <a:latin typeface="Calibri" pitchFamily="34" charset="0"/>
              </a:rPr>
              <a:t>de présence : LBM A DE002</a:t>
            </a:r>
          </a:p>
          <a:p>
            <a:pPr eaLnBrk="1" hangingPunct="1"/>
            <a:r>
              <a:rPr lang="fr-FR" altLang="fr-FR" sz="1800" dirty="0" smtClean="0">
                <a:solidFill>
                  <a:srgbClr val="002060"/>
                </a:solidFill>
                <a:latin typeface="Calibri" pitchFamily="34" charset="0"/>
              </a:rPr>
              <a:t>Quiz </a:t>
            </a:r>
            <a:r>
              <a:rPr lang="fr-FR" altLang="fr-FR" sz="1800" dirty="0">
                <a:solidFill>
                  <a:srgbClr val="002060"/>
                </a:solidFill>
                <a:latin typeface="Calibri" pitchFamily="34" charset="0"/>
              </a:rPr>
              <a:t>"Sensibilisation à la </a:t>
            </a:r>
            <a:r>
              <a:rPr lang="fr-FR" altLang="fr-FR" sz="1800" dirty="0" smtClean="0">
                <a:solidFill>
                  <a:srgbClr val="002060"/>
                </a:solidFill>
                <a:latin typeface="Calibri" pitchFamily="34" charset="0"/>
              </a:rPr>
              <a:t>qualité – biologie délocalisée " </a:t>
            </a:r>
            <a:r>
              <a:rPr lang="fr-FR" altLang="fr-FR" sz="1800" dirty="0">
                <a:solidFill>
                  <a:srgbClr val="002060"/>
                </a:solidFill>
                <a:latin typeface="Calibri" pitchFamily="34" charset="0"/>
              </a:rPr>
              <a:t>: LBM A </a:t>
            </a:r>
            <a:r>
              <a:rPr lang="fr-FR" altLang="fr-FR" sz="1800" dirty="0" smtClean="0">
                <a:solidFill>
                  <a:srgbClr val="002060"/>
                </a:solidFill>
                <a:latin typeface="Calibri" pitchFamily="34" charset="0"/>
              </a:rPr>
              <a:t>DE186</a:t>
            </a:r>
            <a:endParaRPr lang="fr-FR" altLang="fr-FR" sz="1800" dirty="0">
              <a:solidFill>
                <a:srgbClr val="002060"/>
              </a:solidFill>
              <a:latin typeface="Calibri" pitchFamily="34" charset="0"/>
            </a:endParaRPr>
          </a:p>
          <a:p>
            <a:pPr eaLnBrk="1" hangingPunct="1"/>
            <a:endParaRPr lang="fr-FR" altLang="fr-FR" sz="1800" dirty="0">
              <a:solidFill>
                <a:srgbClr val="002060"/>
              </a:solidFill>
              <a:latin typeface="Calibri" pitchFamily="34" charset="0"/>
            </a:endParaRPr>
          </a:p>
          <a:p>
            <a:pPr eaLnBrk="1" hangingPunct="1"/>
            <a:r>
              <a:rPr lang="fr-FR" altLang="fr-FR" sz="1800" dirty="0">
                <a:solidFill>
                  <a:srgbClr val="002060"/>
                </a:solidFill>
                <a:latin typeface="Calibri" pitchFamily="34" charset="0"/>
              </a:rPr>
              <a:t>Remettre aux participants l’attestation de formation : LBM A DE054</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30"/>
    </mc:Choice>
    <mc:Fallback xmlns="">
      <p:transition spd="slow" advTm="2443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12"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500"/>
                            </p:stCondLst>
                            <p:childTnLst>
                              <p:par>
                                <p:cTn id="13" presetID="2" presetClass="entr" presetSubtype="2" fill="hold" nodeType="afterEffect">
                                  <p:stCondLst>
                                    <p:cond delay="100"/>
                                  </p:stCondLst>
                                  <p:iterate type="lt">
                                    <p:tmPct val="10000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 fill="hold"/>
                                        <p:tgtEl>
                                          <p:spTgt spid="2"/>
                                        </p:tgtEl>
                                        <p:attrNameLst>
                                          <p:attrName>ppt_x</p:attrName>
                                        </p:attrNameLst>
                                      </p:cBhvr>
                                      <p:tavLst>
                                        <p:tav tm="0">
                                          <p:val>
                                            <p:strVal val="1+#ppt_w/2"/>
                                          </p:val>
                                        </p:tav>
                                        <p:tav tm="100000">
                                          <p:val>
                                            <p:strVal val="#ppt_x"/>
                                          </p:val>
                                        </p:tav>
                                      </p:tavLst>
                                    </p:anim>
                                    <p:anim calcmode="lin" valueType="num">
                                      <p:cBhvr additive="base">
                                        <p:cTn id="16" dur="75" fill="hold"/>
                                        <p:tgtEl>
                                          <p:spTgt spid="2"/>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75"/>
                            </p:stCondLst>
                            <p:childTnLst>
                              <p:par>
                                <p:cTn id="18" presetID="2" presetClass="entr" presetSubtype="4" fill="hold" nodeType="afterEffect">
                                  <p:stCondLst>
                                    <p:cond delay="1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275"/>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1331640" y="2713941"/>
            <a:ext cx="6480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sz="3600" b="1" dirty="0" smtClean="0">
                <a:solidFill>
                  <a:srgbClr val="CC3300"/>
                </a:solidFill>
                <a:latin typeface="Calibri" panose="020F0502020204030204" pitchFamily="34" charset="0"/>
              </a:rPr>
              <a:t>L’ACCREDITATION</a:t>
            </a:r>
            <a:endParaRPr lang="fr-FR" altLang="fr-FR" sz="3600" b="1" dirty="0">
              <a:solidFill>
                <a:srgbClr val="CC3300"/>
              </a:solidFill>
              <a:latin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78"/>
    </mc:Choice>
    <mc:Fallback xmlns="">
      <p:transition spd="slow" advTm="5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9388" y="90488"/>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a:solidFill>
                  <a:schemeClr val="accent1">
                    <a:lumMod val="75000"/>
                  </a:schemeClr>
                </a:solidFill>
              </a:rPr>
              <a:t>Laboratoire de Biologie médicale </a:t>
            </a:r>
            <a:r>
              <a:rPr lang="fr-FR" altLang="fr-FR" dirty="0">
                <a:solidFill>
                  <a:schemeClr val="accent1">
                    <a:lumMod val="75000"/>
                  </a:schemeClr>
                </a:solidFill>
              </a:rPr>
              <a:t>: Accréditation</a:t>
            </a:r>
          </a:p>
        </p:txBody>
      </p:sp>
      <p:graphicFrame>
        <p:nvGraphicFramePr>
          <p:cNvPr id="4" name="Diagramme 3"/>
          <p:cNvGraphicFramePr/>
          <p:nvPr>
            <p:extLst>
              <p:ext uri="{D42A27DB-BD31-4B8C-83A1-F6EECF244321}">
                <p14:modId xmlns:p14="http://schemas.microsoft.com/office/powerpoint/2010/main" val="2253222888"/>
              </p:ext>
            </p:extLst>
          </p:nvPr>
        </p:nvGraphicFramePr>
        <p:xfrm>
          <a:off x="467544" y="764704"/>
          <a:ext cx="8352928" cy="45365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27265852"/>
      </p:ext>
    </p:extLst>
  </p:cSld>
  <p:clrMapOvr>
    <a:masterClrMapping/>
  </p:clrMapOvr>
  <mc:AlternateContent xmlns:mc="http://schemas.openxmlformats.org/markup-compatibility/2006" xmlns:p14="http://schemas.microsoft.com/office/powerpoint/2010/main">
    <mc:Choice Requires="p14">
      <p:transition spd="slow" p14:dur="2000" advTm="30852"/>
    </mc:Choice>
    <mc:Fallback xmlns="">
      <p:transition spd="slow" advTm="3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179388" y="90488"/>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Accréditation / Certification</a:t>
            </a:r>
            <a:endParaRPr lang="fr-FR" altLang="fr-FR" dirty="0">
              <a:solidFill>
                <a:schemeClr val="accent1">
                  <a:lumMod val="75000"/>
                </a:schemeClr>
              </a:solidFill>
            </a:endParaRPr>
          </a:p>
        </p:txBody>
      </p:sp>
      <p:graphicFrame>
        <p:nvGraphicFramePr>
          <p:cNvPr id="2" name="Diagramme 1"/>
          <p:cNvGraphicFramePr/>
          <p:nvPr>
            <p:extLst>
              <p:ext uri="{D42A27DB-BD31-4B8C-83A1-F6EECF244321}">
                <p14:modId xmlns:p14="http://schemas.microsoft.com/office/powerpoint/2010/main" val="3230448679"/>
              </p:ext>
            </p:extLst>
          </p:nvPr>
        </p:nvGraphicFramePr>
        <p:xfrm>
          <a:off x="323528" y="764704"/>
          <a:ext cx="8472264" cy="56481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435"/>
    </mc:Choice>
    <mc:Fallback xmlns="">
      <p:transition spd="slow" advTm="4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graphicEl>
                                              <a:dgm id="{45E5CCCE-D0AB-46D0-99BE-FD5820E88D7D}"/>
                                            </p:graphicEl>
                                          </p:spTgt>
                                        </p:tgtEl>
                                        <p:attrNameLst>
                                          <p:attrName>style.visibility</p:attrName>
                                        </p:attrNameLst>
                                      </p:cBhvr>
                                      <p:to>
                                        <p:strVal val="visible"/>
                                      </p:to>
                                    </p:set>
                                    <p:animEffect transition="in" filter="fade">
                                      <p:cBhvr>
                                        <p:cTn id="11" dur="500"/>
                                        <p:tgtEl>
                                          <p:spTgt spid="2">
                                            <p:graphicEl>
                                              <a:dgm id="{45E5CCCE-D0AB-46D0-99BE-FD5820E88D7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graphicEl>
                                              <a:dgm id="{06D3B2D9-6B54-4080-83B5-64585158D383}"/>
                                            </p:graphicEl>
                                          </p:spTgt>
                                        </p:tgtEl>
                                        <p:attrNameLst>
                                          <p:attrName>style.visibility</p:attrName>
                                        </p:attrNameLst>
                                      </p:cBhvr>
                                      <p:to>
                                        <p:strVal val="visible"/>
                                      </p:to>
                                    </p:set>
                                    <p:animEffect transition="in" filter="fade">
                                      <p:cBhvr>
                                        <p:cTn id="16" dur="500"/>
                                        <p:tgtEl>
                                          <p:spTgt spid="2">
                                            <p:graphicEl>
                                              <a:dgm id="{06D3B2D9-6B54-4080-83B5-64585158D383}"/>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graphicEl>
                                              <a:dgm id="{29FF8C36-EECB-418E-A981-11FBC25FFE58}"/>
                                            </p:graphicEl>
                                          </p:spTgt>
                                        </p:tgtEl>
                                        <p:attrNameLst>
                                          <p:attrName>style.visibility</p:attrName>
                                        </p:attrNameLst>
                                      </p:cBhvr>
                                      <p:to>
                                        <p:strVal val="visible"/>
                                      </p:to>
                                    </p:set>
                                    <p:animEffect transition="in" filter="fade">
                                      <p:cBhvr>
                                        <p:cTn id="21" dur="500"/>
                                        <p:tgtEl>
                                          <p:spTgt spid="2">
                                            <p:graphicEl>
                                              <a:dgm id="{29FF8C36-EECB-418E-A981-11FBC25FFE58}"/>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graphicEl>
                                              <a:dgm id="{811293D5-1B3B-474C-907D-BBFA9F09F4E8}"/>
                                            </p:graphicEl>
                                          </p:spTgt>
                                        </p:tgtEl>
                                        <p:attrNameLst>
                                          <p:attrName>style.visibility</p:attrName>
                                        </p:attrNameLst>
                                      </p:cBhvr>
                                      <p:to>
                                        <p:strVal val="visible"/>
                                      </p:to>
                                    </p:set>
                                    <p:animEffect transition="in" filter="fade">
                                      <p:cBhvr>
                                        <p:cTn id="26" dur="500"/>
                                        <p:tgtEl>
                                          <p:spTgt spid="2">
                                            <p:graphicEl>
                                              <a:dgm id="{811293D5-1B3B-474C-907D-BBFA9F09F4E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1"/>
          <p:cNvSpPr>
            <a:spLocks noChangeShapeType="1"/>
          </p:cNvSpPr>
          <p:nvPr/>
        </p:nvSpPr>
        <p:spPr bwMode="auto">
          <a:xfrm>
            <a:off x="1690688" y="2665413"/>
            <a:ext cx="4176712"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13316" name="Oval 5"/>
          <p:cNvSpPr>
            <a:spLocks noChangeArrowheads="1"/>
          </p:cNvSpPr>
          <p:nvPr/>
        </p:nvSpPr>
        <p:spPr bwMode="auto">
          <a:xfrm>
            <a:off x="4859338" y="2636838"/>
            <a:ext cx="2592387" cy="2449512"/>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sp>
        <p:nvSpPr>
          <p:cNvPr id="13317" name="Oval 7"/>
          <p:cNvSpPr>
            <a:spLocks noChangeArrowheads="1"/>
          </p:cNvSpPr>
          <p:nvPr/>
        </p:nvSpPr>
        <p:spPr bwMode="auto">
          <a:xfrm>
            <a:off x="1547813" y="2565400"/>
            <a:ext cx="215900" cy="215900"/>
          </a:xfrm>
          <a:prstGeom prst="ellipse">
            <a:avLst/>
          </a:prstGeom>
          <a:solidFill>
            <a:schemeClr val="accent2"/>
          </a:solidFill>
          <a:ln w="9525">
            <a:solidFill>
              <a:schemeClr val="accent2"/>
            </a:solidFill>
            <a:round/>
            <a:headEnd/>
            <a:tailEnd/>
          </a:ln>
        </p:spPr>
        <p:txBody>
          <a:bodyPr wrap="non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sp>
        <p:nvSpPr>
          <p:cNvPr id="13318" name="Oval 13"/>
          <p:cNvSpPr>
            <a:spLocks noChangeArrowheads="1"/>
          </p:cNvSpPr>
          <p:nvPr/>
        </p:nvSpPr>
        <p:spPr bwMode="auto">
          <a:xfrm>
            <a:off x="3563938" y="2570163"/>
            <a:ext cx="215900" cy="215900"/>
          </a:xfrm>
          <a:prstGeom prst="ellipse">
            <a:avLst/>
          </a:prstGeom>
          <a:solidFill>
            <a:schemeClr val="bg1"/>
          </a:solidFill>
          <a:ln w="9525">
            <a:solidFill>
              <a:schemeClr val="accent2"/>
            </a:solidFill>
            <a:round/>
            <a:headEnd/>
            <a:tailEnd/>
          </a:ln>
        </p:spPr>
        <p:txBody>
          <a:bodyPr wrap="non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sp>
        <p:nvSpPr>
          <p:cNvPr id="13319" name="Oval 14"/>
          <p:cNvSpPr>
            <a:spLocks noChangeArrowheads="1"/>
          </p:cNvSpPr>
          <p:nvPr/>
        </p:nvSpPr>
        <p:spPr bwMode="auto">
          <a:xfrm>
            <a:off x="4572000" y="2565400"/>
            <a:ext cx="215900" cy="215900"/>
          </a:xfrm>
          <a:prstGeom prst="ellipse">
            <a:avLst/>
          </a:prstGeom>
          <a:solidFill>
            <a:schemeClr val="bg1"/>
          </a:solidFill>
          <a:ln w="9525">
            <a:solidFill>
              <a:schemeClr val="accent2"/>
            </a:solidFill>
            <a:round/>
            <a:headEnd/>
            <a:tailEnd/>
          </a:ln>
        </p:spPr>
        <p:txBody>
          <a:bodyPr wrap="non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sp>
        <p:nvSpPr>
          <p:cNvPr id="13320" name="Oval 17"/>
          <p:cNvSpPr>
            <a:spLocks noChangeArrowheads="1"/>
          </p:cNvSpPr>
          <p:nvPr/>
        </p:nvSpPr>
        <p:spPr bwMode="auto">
          <a:xfrm>
            <a:off x="7307263" y="3717925"/>
            <a:ext cx="215900" cy="215900"/>
          </a:xfrm>
          <a:prstGeom prst="ellipse">
            <a:avLst/>
          </a:prstGeom>
          <a:solidFill>
            <a:schemeClr val="bg1"/>
          </a:solidFill>
          <a:ln w="9525">
            <a:solidFill>
              <a:schemeClr val="accent2"/>
            </a:solidFill>
            <a:round/>
            <a:headEnd/>
            <a:tailEnd/>
          </a:ln>
        </p:spPr>
        <p:txBody>
          <a:bodyPr wrap="non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sp>
        <p:nvSpPr>
          <p:cNvPr id="13321" name="Oval 18"/>
          <p:cNvSpPr>
            <a:spLocks noChangeArrowheads="1"/>
          </p:cNvSpPr>
          <p:nvPr/>
        </p:nvSpPr>
        <p:spPr bwMode="auto">
          <a:xfrm>
            <a:off x="5867400" y="2565400"/>
            <a:ext cx="215900" cy="215900"/>
          </a:xfrm>
          <a:prstGeom prst="ellipse">
            <a:avLst/>
          </a:prstGeom>
          <a:solidFill>
            <a:schemeClr val="accent2"/>
          </a:solidFill>
          <a:ln w="9525">
            <a:solidFill>
              <a:schemeClr val="accent2"/>
            </a:solidFill>
            <a:round/>
            <a:headEnd/>
            <a:tailEnd/>
          </a:ln>
        </p:spPr>
        <p:txBody>
          <a:bodyPr wrap="non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sp>
        <p:nvSpPr>
          <p:cNvPr id="13322" name="Oval 19"/>
          <p:cNvSpPr>
            <a:spLocks noChangeArrowheads="1"/>
          </p:cNvSpPr>
          <p:nvPr/>
        </p:nvSpPr>
        <p:spPr bwMode="auto">
          <a:xfrm>
            <a:off x="4787900" y="3717925"/>
            <a:ext cx="215900" cy="215900"/>
          </a:xfrm>
          <a:prstGeom prst="ellipse">
            <a:avLst/>
          </a:prstGeom>
          <a:solidFill>
            <a:schemeClr val="bg1"/>
          </a:solidFill>
          <a:ln w="9525">
            <a:solidFill>
              <a:schemeClr val="accent2"/>
            </a:solidFill>
            <a:round/>
            <a:headEnd/>
            <a:tailEnd/>
          </a:ln>
        </p:spPr>
        <p:txBody>
          <a:bodyPr wrap="non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sp>
        <p:nvSpPr>
          <p:cNvPr id="13323" name="Oval 20"/>
          <p:cNvSpPr>
            <a:spLocks noChangeArrowheads="1"/>
          </p:cNvSpPr>
          <p:nvPr/>
        </p:nvSpPr>
        <p:spPr bwMode="auto">
          <a:xfrm>
            <a:off x="6011863" y="5013325"/>
            <a:ext cx="215900" cy="215900"/>
          </a:xfrm>
          <a:prstGeom prst="ellipse">
            <a:avLst/>
          </a:prstGeom>
          <a:solidFill>
            <a:schemeClr val="bg1"/>
          </a:solidFill>
          <a:ln w="9525">
            <a:solidFill>
              <a:schemeClr val="accent2"/>
            </a:solidFill>
            <a:round/>
            <a:headEnd/>
            <a:tailEnd/>
          </a:ln>
        </p:spPr>
        <p:txBody>
          <a:bodyPr wrap="non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sp>
        <p:nvSpPr>
          <p:cNvPr id="13324" name="Oval 8"/>
          <p:cNvSpPr>
            <a:spLocks noChangeArrowheads="1"/>
          </p:cNvSpPr>
          <p:nvPr/>
        </p:nvSpPr>
        <p:spPr bwMode="auto">
          <a:xfrm>
            <a:off x="2555875" y="2565400"/>
            <a:ext cx="215900" cy="215900"/>
          </a:xfrm>
          <a:prstGeom prst="ellipse">
            <a:avLst/>
          </a:prstGeom>
          <a:solidFill>
            <a:schemeClr val="bg1"/>
          </a:solidFill>
          <a:ln w="9525">
            <a:solidFill>
              <a:schemeClr val="accent2"/>
            </a:solidFill>
            <a:round/>
            <a:headEnd/>
            <a:tailEnd/>
          </a:ln>
        </p:spPr>
        <p:txBody>
          <a:bodyPr wrap="none"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fr-FR" altLang="fr-FR" sz="1800">
              <a:ea typeface="ＭＳ Ｐゴシック" pitchFamily="34" charset="-128"/>
            </a:endParaRPr>
          </a:p>
        </p:txBody>
      </p:sp>
      <p:sp>
        <p:nvSpPr>
          <p:cNvPr id="13325" name="Rectangle 27"/>
          <p:cNvSpPr>
            <a:spLocks noChangeArrowheads="1"/>
          </p:cNvSpPr>
          <p:nvPr/>
        </p:nvSpPr>
        <p:spPr bwMode="auto">
          <a:xfrm>
            <a:off x="1855788" y="2465388"/>
            <a:ext cx="627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000">
                <a:ea typeface="ＭＳ Ｐゴシック" pitchFamily="34" charset="-128"/>
              </a:rPr>
              <a:t>12 mois</a:t>
            </a:r>
          </a:p>
        </p:txBody>
      </p:sp>
      <p:sp>
        <p:nvSpPr>
          <p:cNvPr id="13326" name="Rectangle 28"/>
          <p:cNvSpPr>
            <a:spLocks noChangeArrowheads="1"/>
          </p:cNvSpPr>
          <p:nvPr/>
        </p:nvSpPr>
        <p:spPr bwMode="auto">
          <a:xfrm>
            <a:off x="2843213" y="2465388"/>
            <a:ext cx="627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000">
                <a:ea typeface="ＭＳ Ｐゴシック" pitchFamily="34" charset="-128"/>
              </a:rPr>
              <a:t>12 mois</a:t>
            </a:r>
          </a:p>
        </p:txBody>
      </p:sp>
      <p:sp>
        <p:nvSpPr>
          <p:cNvPr id="13327" name="Rectangle 29"/>
          <p:cNvSpPr>
            <a:spLocks noChangeArrowheads="1"/>
          </p:cNvSpPr>
          <p:nvPr/>
        </p:nvSpPr>
        <p:spPr bwMode="auto">
          <a:xfrm>
            <a:off x="3924300" y="2465388"/>
            <a:ext cx="627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000">
                <a:ea typeface="ＭＳ Ｐゴシック" pitchFamily="34" charset="-128"/>
              </a:rPr>
              <a:t>12 mois</a:t>
            </a:r>
          </a:p>
        </p:txBody>
      </p:sp>
      <p:sp>
        <p:nvSpPr>
          <p:cNvPr id="13328" name="Rectangle 30"/>
          <p:cNvSpPr>
            <a:spLocks noChangeArrowheads="1"/>
          </p:cNvSpPr>
          <p:nvPr/>
        </p:nvSpPr>
        <p:spPr bwMode="auto">
          <a:xfrm>
            <a:off x="4859338" y="2465388"/>
            <a:ext cx="627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000">
                <a:ea typeface="ＭＳ Ｐゴシック" pitchFamily="34" charset="-128"/>
              </a:rPr>
              <a:t>12 mois</a:t>
            </a:r>
          </a:p>
        </p:txBody>
      </p:sp>
      <p:sp>
        <p:nvSpPr>
          <p:cNvPr id="13329" name="Rectangle 31"/>
          <p:cNvSpPr>
            <a:spLocks noChangeArrowheads="1"/>
          </p:cNvSpPr>
          <p:nvPr/>
        </p:nvSpPr>
        <p:spPr bwMode="auto">
          <a:xfrm>
            <a:off x="6443663" y="3141663"/>
            <a:ext cx="627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000">
                <a:ea typeface="ＭＳ Ｐゴシック" pitchFamily="34" charset="-128"/>
              </a:rPr>
              <a:t>15 mois</a:t>
            </a:r>
          </a:p>
        </p:txBody>
      </p:sp>
      <p:sp>
        <p:nvSpPr>
          <p:cNvPr id="13330" name="Rectangle 32"/>
          <p:cNvSpPr>
            <a:spLocks noChangeArrowheads="1"/>
          </p:cNvSpPr>
          <p:nvPr/>
        </p:nvSpPr>
        <p:spPr bwMode="auto">
          <a:xfrm>
            <a:off x="6443663" y="4365625"/>
            <a:ext cx="627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000">
                <a:ea typeface="ＭＳ Ｐゴシック" pitchFamily="34" charset="-128"/>
              </a:rPr>
              <a:t>15 mois</a:t>
            </a:r>
          </a:p>
        </p:txBody>
      </p:sp>
      <p:sp>
        <p:nvSpPr>
          <p:cNvPr id="13331" name="Rectangle 33"/>
          <p:cNvSpPr>
            <a:spLocks noChangeArrowheads="1"/>
          </p:cNvSpPr>
          <p:nvPr/>
        </p:nvSpPr>
        <p:spPr bwMode="auto">
          <a:xfrm>
            <a:off x="5148263" y="4365625"/>
            <a:ext cx="627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000">
                <a:ea typeface="ＭＳ Ｐゴシック" pitchFamily="34" charset="-128"/>
              </a:rPr>
              <a:t>15 mois</a:t>
            </a:r>
          </a:p>
        </p:txBody>
      </p:sp>
      <p:sp>
        <p:nvSpPr>
          <p:cNvPr id="13332" name="Rectangle 34"/>
          <p:cNvSpPr>
            <a:spLocks noChangeArrowheads="1"/>
          </p:cNvSpPr>
          <p:nvPr/>
        </p:nvSpPr>
        <p:spPr bwMode="auto">
          <a:xfrm>
            <a:off x="5148263" y="3070225"/>
            <a:ext cx="627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000">
                <a:ea typeface="ＭＳ Ｐゴシック" pitchFamily="34" charset="-128"/>
              </a:rPr>
              <a:t>15 mois</a:t>
            </a:r>
          </a:p>
        </p:txBody>
      </p:sp>
      <p:sp>
        <p:nvSpPr>
          <p:cNvPr id="13333" name="Rectangle 35"/>
          <p:cNvSpPr>
            <a:spLocks noChangeArrowheads="1"/>
          </p:cNvSpPr>
          <p:nvPr/>
        </p:nvSpPr>
        <p:spPr bwMode="auto">
          <a:xfrm>
            <a:off x="5508625" y="3789363"/>
            <a:ext cx="1241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sz="1200" b="1">
                <a:ea typeface="ＭＳ Ｐゴシック" pitchFamily="34" charset="-128"/>
              </a:rPr>
              <a:t>Cycle de 5 ans</a:t>
            </a:r>
          </a:p>
        </p:txBody>
      </p:sp>
      <p:sp>
        <p:nvSpPr>
          <p:cNvPr id="146454" name="Rectangle 36"/>
          <p:cNvSpPr>
            <a:spLocks noChangeArrowheads="1"/>
          </p:cNvSpPr>
          <p:nvPr/>
        </p:nvSpPr>
        <p:spPr bwMode="auto">
          <a:xfrm>
            <a:off x="755650" y="1557338"/>
            <a:ext cx="1130300" cy="336550"/>
          </a:xfrm>
          <a:prstGeom prst="rect">
            <a:avLst/>
          </a:prstGeom>
          <a:solidFill>
            <a:srgbClr val="E3E2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fr-FR" sz="1600">
                <a:latin typeface="Calibri" charset="0"/>
                <a:ea typeface="ＭＳ Ｐゴシック" charset="0"/>
                <a:cs typeface="ＭＳ Ｐゴシック" charset="0"/>
              </a:rPr>
              <a:t>Audit initial</a:t>
            </a:r>
          </a:p>
        </p:txBody>
      </p:sp>
      <p:sp>
        <p:nvSpPr>
          <p:cNvPr id="146455" name="Rectangle 38"/>
          <p:cNvSpPr>
            <a:spLocks noChangeArrowheads="1"/>
          </p:cNvSpPr>
          <p:nvPr/>
        </p:nvSpPr>
        <p:spPr bwMode="auto">
          <a:xfrm>
            <a:off x="250825" y="3860800"/>
            <a:ext cx="2033588" cy="336550"/>
          </a:xfrm>
          <a:prstGeom prst="rect">
            <a:avLst/>
          </a:prstGeom>
          <a:solidFill>
            <a:srgbClr val="E3E2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fr-FR" sz="1600" dirty="0">
                <a:latin typeface="Calibri" charset="0"/>
                <a:ea typeface="ＭＳ Ｐゴシック" charset="0"/>
                <a:cs typeface="ＭＳ Ｐゴシック" charset="0"/>
              </a:rPr>
              <a:t>Audit de surveillance </a:t>
            </a:r>
          </a:p>
        </p:txBody>
      </p:sp>
      <p:sp>
        <p:nvSpPr>
          <p:cNvPr id="146461" name="Text Box 29"/>
          <p:cNvSpPr txBox="1">
            <a:spLocks noChangeArrowheads="1"/>
          </p:cNvSpPr>
          <p:nvPr/>
        </p:nvSpPr>
        <p:spPr bwMode="auto">
          <a:xfrm>
            <a:off x="6732588" y="2133600"/>
            <a:ext cx="2247900" cy="336550"/>
          </a:xfrm>
          <a:prstGeom prst="rect">
            <a:avLst/>
          </a:prstGeom>
          <a:solidFill>
            <a:srgbClr val="E3E2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fr-FR" sz="1600">
                <a:latin typeface="Calibri" charset="0"/>
                <a:ea typeface="ＭＳ Ｐゴシック" charset="0"/>
                <a:cs typeface="ＭＳ Ｐゴシック" charset="0"/>
              </a:rPr>
              <a:t>Audit de renouvellement</a:t>
            </a:r>
          </a:p>
        </p:txBody>
      </p:sp>
      <p:sp>
        <p:nvSpPr>
          <p:cNvPr id="146462" name="Line 30"/>
          <p:cNvSpPr>
            <a:spLocks noChangeShapeType="1"/>
          </p:cNvSpPr>
          <p:nvPr/>
        </p:nvSpPr>
        <p:spPr bwMode="auto">
          <a:xfrm flipH="1">
            <a:off x="6084888" y="2420938"/>
            <a:ext cx="64770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Calibri" charset="0"/>
              <a:ea typeface="ＭＳ Ｐゴシック" charset="0"/>
            </a:endParaRPr>
          </a:p>
        </p:txBody>
      </p:sp>
      <p:sp>
        <p:nvSpPr>
          <p:cNvPr id="146463" name="Line 31"/>
          <p:cNvSpPr>
            <a:spLocks noChangeShapeType="1"/>
          </p:cNvSpPr>
          <p:nvPr/>
        </p:nvSpPr>
        <p:spPr bwMode="auto">
          <a:xfrm flipV="1">
            <a:off x="1476375" y="2781300"/>
            <a:ext cx="1150938"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Calibri" charset="0"/>
              <a:ea typeface="ＭＳ Ｐゴシック" charset="0"/>
            </a:endParaRPr>
          </a:p>
        </p:txBody>
      </p:sp>
      <p:sp>
        <p:nvSpPr>
          <p:cNvPr id="146464" name="Line 32"/>
          <p:cNvSpPr>
            <a:spLocks noChangeShapeType="1"/>
          </p:cNvSpPr>
          <p:nvPr/>
        </p:nvSpPr>
        <p:spPr bwMode="auto">
          <a:xfrm>
            <a:off x="971550" y="2060575"/>
            <a:ext cx="504825"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Calibri" charset="0"/>
              <a:ea typeface="ＭＳ Ｐゴシック" charset="0"/>
            </a:endParaRPr>
          </a:p>
        </p:txBody>
      </p:sp>
      <p:sp>
        <p:nvSpPr>
          <p:cNvPr id="28" name="Rectangle 13"/>
          <p:cNvSpPr>
            <a:spLocks noChangeArrowheads="1"/>
          </p:cNvSpPr>
          <p:nvPr/>
        </p:nvSpPr>
        <p:spPr bwMode="auto">
          <a:xfrm>
            <a:off x="179388" y="90488"/>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Cycle d’accréditation COFRAC ISO 22870</a:t>
            </a:r>
            <a:endParaRPr lang="fr-FR" altLang="fr-FR" dirty="0">
              <a:solidFill>
                <a:schemeClr val="accent1">
                  <a:lumMod val="75000"/>
                </a:schemeClr>
              </a:solidFill>
            </a:endParaRPr>
          </a:p>
        </p:txBody>
      </p:sp>
      <p:sp>
        <p:nvSpPr>
          <p:cNvPr id="2" name="Rectangle 1"/>
          <p:cNvSpPr/>
          <p:nvPr/>
        </p:nvSpPr>
        <p:spPr>
          <a:xfrm>
            <a:off x="738188" y="620688"/>
            <a:ext cx="7866260" cy="400110"/>
          </a:xfrm>
          <a:prstGeom prst="rect">
            <a:avLst/>
          </a:prstGeom>
        </p:spPr>
        <p:txBody>
          <a:bodyPr wrap="square">
            <a:spAutoFit/>
          </a:bodyPr>
          <a:lstStyle/>
          <a:p>
            <a:pPr lvl="0" algn="ctr"/>
            <a:r>
              <a:rPr lang="fr-FR" altLang="fr-FR" b="1" dirty="0">
                <a:solidFill>
                  <a:schemeClr val="accent2"/>
                </a:solidFill>
                <a:latin typeface="Calibri" pitchFamily="34" charset="0"/>
                <a:ea typeface="ＭＳ Ｐゴシック" pitchFamily="34" charset="-128"/>
              </a:rPr>
              <a:t>Un seul organisme d</a:t>
            </a:r>
            <a:r>
              <a:rPr lang="ja-JP" altLang="fr-FR" b="1" dirty="0">
                <a:solidFill>
                  <a:schemeClr val="accent2"/>
                </a:solidFill>
                <a:latin typeface="Calibri" pitchFamily="34" charset="0"/>
                <a:ea typeface="ＭＳ Ｐゴシック" pitchFamily="34" charset="-128"/>
              </a:rPr>
              <a:t>’</a:t>
            </a:r>
            <a:r>
              <a:rPr lang="fr-FR" altLang="ja-JP" b="1" dirty="0">
                <a:solidFill>
                  <a:schemeClr val="accent2"/>
                </a:solidFill>
                <a:latin typeface="Calibri" pitchFamily="34" charset="0"/>
                <a:ea typeface="ＭＳ Ｐゴシック" pitchFamily="34" charset="-128"/>
              </a:rPr>
              <a:t>accréditation en France : </a:t>
            </a:r>
            <a:r>
              <a:rPr lang="fr-FR" altLang="ja-JP" b="1" dirty="0" smtClean="0">
                <a:solidFill>
                  <a:schemeClr val="accent2"/>
                </a:solidFill>
                <a:latin typeface="Calibri" pitchFamily="34" charset="0"/>
                <a:ea typeface="ＭＳ Ｐゴシック" pitchFamily="34" charset="-128"/>
              </a:rPr>
              <a:t>Le COFRAC</a:t>
            </a:r>
            <a:endParaRPr lang="fr-FR" b="1" dirty="0">
              <a:solidFill>
                <a:schemeClr val="accent2"/>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633"/>
    </mc:Choice>
    <mc:Fallback xmlns="">
      <p:transition spd="slow" advTm="2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33" descr="Logorond-qualit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949950"/>
            <a:ext cx="15636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3"/>
          <p:cNvSpPr>
            <a:spLocks noChangeArrowheads="1"/>
          </p:cNvSpPr>
          <p:nvPr/>
        </p:nvSpPr>
        <p:spPr bwMode="auto">
          <a:xfrm>
            <a:off x="179388" y="90488"/>
            <a:ext cx="8785225" cy="396875"/>
          </a:xfrm>
          <a:prstGeom prst="rect">
            <a:avLst/>
          </a:prstGeom>
          <a:solidFill>
            <a:schemeClr val="accent1">
              <a:lumMod val="20000"/>
              <a:lumOff val="80000"/>
            </a:schemeClr>
          </a:solidFill>
          <a:ln>
            <a:noFill/>
          </a:ln>
          <a:effectLst/>
        </p:spPr>
        <p:txBody>
          <a:bodyPr anchor="ct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b="1" dirty="0" smtClean="0">
                <a:solidFill>
                  <a:schemeClr val="accent1">
                    <a:lumMod val="75000"/>
                  </a:schemeClr>
                </a:solidFill>
              </a:rPr>
              <a:t>L’ accréditation</a:t>
            </a:r>
            <a:endParaRPr lang="fr-FR" altLang="fr-FR" dirty="0">
              <a:solidFill>
                <a:schemeClr val="accent1">
                  <a:lumMod val="75000"/>
                </a:schemeClr>
              </a:solidFill>
            </a:endParaRPr>
          </a:p>
        </p:txBody>
      </p:sp>
      <p:sp>
        <p:nvSpPr>
          <p:cNvPr id="17" name="Rectangle 5"/>
          <p:cNvSpPr>
            <a:spLocks noChangeArrowheads="1"/>
          </p:cNvSpPr>
          <p:nvPr/>
        </p:nvSpPr>
        <p:spPr bwMode="auto">
          <a:xfrm>
            <a:off x="179388" y="836712"/>
            <a:ext cx="86410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fr-FR" altLang="fr-FR" b="1" dirty="0" smtClean="0">
                <a:solidFill>
                  <a:srgbClr val="CC3300"/>
                </a:solidFill>
                <a:latin typeface="Calibri" pitchFamily="34" charset="0"/>
                <a:ea typeface="ＭＳ Ｐゴシック" pitchFamily="34" charset="-128"/>
              </a:rPr>
              <a:t>Evaluation basée sur les </a:t>
            </a:r>
            <a:r>
              <a:rPr lang="fr-FR" altLang="fr-FR" b="1" dirty="0">
                <a:solidFill>
                  <a:srgbClr val="CC3300"/>
                </a:solidFill>
                <a:latin typeface="Calibri" pitchFamily="34" charset="0"/>
                <a:ea typeface="ＭＳ Ｐゴシック" pitchFamily="34" charset="-128"/>
              </a:rPr>
              <a:t>référentiels </a:t>
            </a:r>
            <a:r>
              <a:rPr lang="fr-FR" altLang="fr-FR" b="1" dirty="0" smtClean="0">
                <a:solidFill>
                  <a:srgbClr val="CC3300"/>
                </a:solidFill>
                <a:latin typeface="Calibri" pitchFamily="34" charset="0"/>
                <a:ea typeface="ＭＳ Ｐゴシック" pitchFamily="34" charset="-128"/>
              </a:rPr>
              <a:t>dits « opposables »</a:t>
            </a:r>
          </a:p>
        </p:txBody>
      </p:sp>
      <p:sp>
        <p:nvSpPr>
          <p:cNvPr id="18" name="Rectangle 4"/>
          <p:cNvSpPr>
            <a:spLocks noChangeArrowheads="1"/>
          </p:cNvSpPr>
          <p:nvPr/>
        </p:nvSpPr>
        <p:spPr bwMode="auto">
          <a:xfrm>
            <a:off x="776610" y="1484784"/>
            <a:ext cx="7127875"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Aft>
                <a:spcPct val="90000"/>
              </a:spcAft>
              <a:buFont typeface="Wingdings" panose="05000000000000000000" pitchFamily="2" charset="2"/>
              <a:buChar char="ü"/>
            </a:pPr>
            <a:r>
              <a:rPr lang="fr-FR" altLang="fr-FR" sz="1800" b="1" dirty="0">
                <a:solidFill>
                  <a:schemeClr val="accent1"/>
                </a:solidFill>
                <a:latin typeface="Calibri" pitchFamily="34" charset="0"/>
                <a:ea typeface="ＭＳ Ｐゴシック" pitchFamily="34" charset="-128"/>
              </a:rPr>
              <a:t>NF EN ISO 15189 – laboratoires de biologie médicale </a:t>
            </a:r>
            <a:br>
              <a:rPr lang="fr-FR" altLang="fr-FR" sz="1800" b="1" dirty="0">
                <a:solidFill>
                  <a:schemeClr val="accent1"/>
                </a:solidFill>
                <a:latin typeface="Calibri" pitchFamily="34" charset="0"/>
                <a:ea typeface="ＭＳ Ｐゴシック" pitchFamily="34" charset="-128"/>
              </a:rPr>
            </a:br>
            <a:r>
              <a:rPr lang="fr-FR" altLang="fr-FR" sz="1800" b="1" dirty="0">
                <a:solidFill>
                  <a:schemeClr val="accent1"/>
                </a:solidFill>
                <a:latin typeface="Calibri" pitchFamily="34" charset="0"/>
                <a:ea typeface="ＭＳ Ｐゴシック" pitchFamily="34" charset="-128"/>
              </a:rPr>
              <a:t>Exigences concernant la qualité et la compétence</a:t>
            </a:r>
          </a:p>
          <a:p>
            <a:pPr eaLnBrk="1" hangingPunct="1">
              <a:spcAft>
                <a:spcPct val="90000"/>
              </a:spcAft>
              <a:buFont typeface="Wingdings" panose="05000000000000000000" pitchFamily="2" charset="2"/>
              <a:buChar char="ü"/>
            </a:pPr>
            <a:r>
              <a:rPr lang="fr-FR" altLang="fr-FR" sz="1800" b="1" dirty="0">
                <a:solidFill>
                  <a:schemeClr val="accent1"/>
                </a:solidFill>
                <a:latin typeface="Calibri" pitchFamily="34" charset="0"/>
                <a:ea typeface="ＭＳ Ｐゴシック" pitchFamily="34" charset="-128"/>
              </a:rPr>
              <a:t>NF EN ISO </a:t>
            </a:r>
            <a:r>
              <a:rPr lang="fr-FR" altLang="fr-FR" sz="1800" b="1" dirty="0" smtClean="0">
                <a:solidFill>
                  <a:schemeClr val="accent1"/>
                </a:solidFill>
                <a:latin typeface="Calibri" pitchFamily="34" charset="0"/>
                <a:ea typeface="ＭＳ Ｐゴシック" pitchFamily="34" charset="-128"/>
              </a:rPr>
              <a:t>22870 - </a:t>
            </a:r>
            <a:r>
              <a:rPr lang="fr-FR" sz="1800" b="1" dirty="0" smtClean="0">
                <a:solidFill>
                  <a:schemeClr val="accent1"/>
                </a:solidFill>
                <a:latin typeface="Calibri" pitchFamily="34" charset="0"/>
                <a:ea typeface="ＭＳ Ｐゴシック" pitchFamily="34" charset="-128"/>
              </a:rPr>
              <a:t>Examens </a:t>
            </a:r>
            <a:r>
              <a:rPr lang="fr-FR" sz="1800" b="1" dirty="0">
                <a:solidFill>
                  <a:schemeClr val="accent1"/>
                </a:solidFill>
                <a:latin typeface="Calibri" pitchFamily="34" charset="0"/>
                <a:ea typeface="ＭＳ Ｐゴシック" pitchFamily="34" charset="-128"/>
              </a:rPr>
              <a:t>de biologie médicale délocalisée (EBMD) </a:t>
            </a:r>
            <a:r>
              <a:rPr lang="fr-FR" sz="1800" b="1" dirty="0" smtClean="0">
                <a:solidFill>
                  <a:schemeClr val="accent1"/>
                </a:solidFill>
                <a:latin typeface="Calibri" pitchFamily="34" charset="0"/>
                <a:ea typeface="ＭＳ Ｐゴシック" pitchFamily="34" charset="-128"/>
              </a:rPr>
              <a:t>Exigences </a:t>
            </a:r>
            <a:r>
              <a:rPr lang="fr-FR" sz="1800" b="1" dirty="0">
                <a:solidFill>
                  <a:schemeClr val="accent1"/>
                </a:solidFill>
                <a:latin typeface="Calibri" pitchFamily="34" charset="0"/>
                <a:ea typeface="ＭＳ Ｐゴシック" pitchFamily="34" charset="-128"/>
              </a:rPr>
              <a:t>concernant la qualité et la compétence</a:t>
            </a:r>
          </a:p>
          <a:p>
            <a:pPr eaLnBrk="1" hangingPunct="1">
              <a:spcAft>
                <a:spcPct val="90000"/>
              </a:spcAft>
              <a:buFont typeface="Wingdings" panose="05000000000000000000" pitchFamily="2" charset="2"/>
              <a:buChar char="ü"/>
            </a:pPr>
            <a:r>
              <a:rPr lang="fr-FR" altLang="fr-FR" sz="1800" b="1" dirty="0" smtClean="0">
                <a:solidFill>
                  <a:schemeClr val="accent1"/>
                </a:solidFill>
                <a:latin typeface="Calibri" pitchFamily="34" charset="0"/>
                <a:ea typeface="ＭＳ Ｐゴシック" pitchFamily="34" charset="-128"/>
              </a:rPr>
              <a:t>Textes </a:t>
            </a:r>
            <a:r>
              <a:rPr lang="fr-FR" altLang="fr-FR" sz="1800" b="1" dirty="0">
                <a:solidFill>
                  <a:schemeClr val="accent1"/>
                </a:solidFill>
                <a:latin typeface="Calibri" pitchFamily="34" charset="0"/>
                <a:ea typeface="ＭＳ Ｐゴシック" pitchFamily="34" charset="-128"/>
              </a:rPr>
              <a:t>de référence COFRAC </a:t>
            </a:r>
            <a:r>
              <a:rPr lang="fr-FR" altLang="fr-FR" sz="1800" b="1" dirty="0" smtClean="0">
                <a:solidFill>
                  <a:schemeClr val="accent1"/>
                </a:solidFill>
                <a:latin typeface="Calibri" pitchFamily="34" charset="0"/>
                <a:ea typeface="ＭＳ Ｐゴシック" pitchFamily="34" charset="-128"/>
              </a:rPr>
              <a:t>: SH </a:t>
            </a:r>
            <a:r>
              <a:rPr lang="fr-FR" altLang="fr-FR" sz="1800" b="1" dirty="0">
                <a:solidFill>
                  <a:schemeClr val="accent1"/>
                </a:solidFill>
                <a:latin typeface="Calibri" pitchFamily="34" charset="0"/>
                <a:ea typeface="ＭＳ Ｐゴシック" pitchFamily="34" charset="-128"/>
              </a:rPr>
              <a:t>REF </a:t>
            </a:r>
            <a:r>
              <a:rPr lang="fr-FR" altLang="fr-FR" sz="1800" b="1" dirty="0" smtClean="0">
                <a:solidFill>
                  <a:schemeClr val="accent1"/>
                </a:solidFill>
                <a:latin typeface="Calibri" pitchFamily="34" charset="0"/>
                <a:ea typeface="ＭＳ Ｐゴシック" pitchFamily="34" charset="-128"/>
              </a:rPr>
              <a:t>02 et 08 et </a:t>
            </a:r>
            <a:r>
              <a:rPr lang="fr-FR" altLang="fr-FR" sz="1800" b="1" dirty="0">
                <a:solidFill>
                  <a:schemeClr val="accent1"/>
                </a:solidFill>
                <a:latin typeface="Calibri" pitchFamily="34" charset="0"/>
                <a:ea typeface="ＭＳ Ｐゴシック" pitchFamily="34" charset="-128"/>
              </a:rPr>
              <a:t>GEN </a:t>
            </a:r>
            <a:r>
              <a:rPr lang="fr-FR" altLang="fr-FR" sz="1800" b="1" dirty="0" smtClean="0">
                <a:solidFill>
                  <a:schemeClr val="accent1"/>
                </a:solidFill>
                <a:latin typeface="Calibri" pitchFamily="34" charset="0"/>
                <a:ea typeface="ＭＳ Ｐゴシック" pitchFamily="34" charset="-128"/>
              </a:rPr>
              <a:t>REF</a:t>
            </a:r>
            <a:r>
              <a:rPr lang="fr-FR" altLang="fr-FR" sz="1800" b="1" dirty="0">
                <a:solidFill>
                  <a:schemeClr val="accent1"/>
                </a:solidFill>
                <a:latin typeface="Calibri" pitchFamily="34" charset="0"/>
                <a:ea typeface="ＭＳ Ｐゴシック" pitchFamily="34" charset="-128"/>
              </a:rPr>
              <a:t> </a:t>
            </a:r>
            <a:r>
              <a:rPr lang="fr-FR" altLang="fr-FR" sz="1800" b="1" dirty="0" smtClean="0">
                <a:solidFill>
                  <a:schemeClr val="accent1"/>
                </a:solidFill>
                <a:latin typeface="Calibri" pitchFamily="34" charset="0"/>
                <a:ea typeface="ＭＳ Ｐゴシック" pitchFamily="34" charset="-128"/>
              </a:rPr>
              <a:t>11 </a:t>
            </a:r>
            <a:endParaRPr lang="fr-FR" altLang="fr-FR" sz="1800" b="1" dirty="0">
              <a:solidFill>
                <a:schemeClr val="accent1"/>
              </a:solidFill>
              <a:latin typeface="Calibri" pitchFamily="34" charset="0"/>
              <a:ea typeface="ＭＳ Ｐゴシック" pitchFamily="34" charset="-128"/>
            </a:endParaRPr>
          </a:p>
          <a:p>
            <a:pPr eaLnBrk="1" hangingPunct="1">
              <a:spcAft>
                <a:spcPct val="90000"/>
              </a:spcAft>
              <a:buFont typeface="Wingdings" panose="05000000000000000000" pitchFamily="2" charset="2"/>
              <a:buChar char="ü"/>
            </a:pPr>
            <a:r>
              <a:rPr lang="fr-FR" altLang="fr-FR" sz="1800" b="1" dirty="0">
                <a:solidFill>
                  <a:schemeClr val="accent1"/>
                </a:solidFill>
                <a:latin typeface="Calibri" pitchFamily="34" charset="0"/>
                <a:ea typeface="ＭＳ Ｐゴシック" pitchFamily="34" charset="-128"/>
              </a:rPr>
              <a:t>Les dispositions </a:t>
            </a:r>
            <a:r>
              <a:rPr lang="fr-FR" altLang="fr-FR" sz="1800" b="1" dirty="0" smtClean="0">
                <a:solidFill>
                  <a:schemeClr val="accent1"/>
                </a:solidFill>
                <a:latin typeface="Calibri" pitchFamily="34" charset="0"/>
                <a:ea typeface="ＭＳ Ｐゴシック" pitchFamily="34" charset="-128"/>
              </a:rPr>
              <a:t>internes (Procédures, mode opératoires…)</a:t>
            </a:r>
            <a:endParaRPr lang="fr-FR" altLang="fr-FR" sz="1800" b="1" dirty="0">
              <a:solidFill>
                <a:schemeClr val="accent1"/>
              </a:solidFill>
              <a:latin typeface="Calibri" pitchFamily="34" charset="0"/>
              <a:ea typeface="ＭＳ Ｐゴシック" pitchFamily="34" charset="-128"/>
            </a:endParaRPr>
          </a:p>
        </p:txBody>
      </p:sp>
      <p:sp>
        <p:nvSpPr>
          <p:cNvPr id="20" name="Text Box 7"/>
          <p:cNvSpPr txBox="1">
            <a:spLocks noChangeArrowheads="1"/>
          </p:cNvSpPr>
          <p:nvPr/>
        </p:nvSpPr>
        <p:spPr bwMode="auto">
          <a:xfrm>
            <a:off x="208285" y="4581128"/>
            <a:ext cx="7696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r>
              <a:rPr lang="fr-FR" altLang="fr-FR" sz="2200" b="1" dirty="0">
                <a:solidFill>
                  <a:srgbClr val="CC0099"/>
                </a:solidFill>
                <a:latin typeface="Calibri" pitchFamily="34" charset="0"/>
                <a:ea typeface="ＭＳ Ｐゴシック" pitchFamily="34" charset="-128"/>
              </a:rPr>
              <a:t>Non respect des référentiels = </a:t>
            </a:r>
            <a:r>
              <a:rPr lang="fr-FR" altLang="fr-FR" sz="2200" b="1" dirty="0" smtClean="0">
                <a:solidFill>
                  <a:srgbClr val="CC0099"/>
                </a:solidFill>
                <a:latin typeface="Calibri" pitchFamily="34" charset="0"/>
                <a:ea typeface="ＭＳ Ｐゴシック" pitchFamily="34" charset="-128"/>
              </a:rPr>
              <a:t>écart</a:t>
            </a:r>
            <a:endParaRPr lang="fr-FR" altLang="fr-FR" sz="1800" i="1" dirty="0">
              <a:solidFill>
                <a:srgbClr val="CC0099"/>
              </a:solidFill>
              <a:latin typeface="Calibri" pitchFamily="34" charset="0"/>
              <a:ea typeface="ＭＳ Ｐゴシック" pitchFamily="34" charset="-12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7095"/>
    </mc:Choice>
    <mc:Fallback xmlns="">
      <p:transition spd="slow" advTm="4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fade">
                                      <p:cBhvr>
                                        <p:cTn id="21" dur="500"/>
                                        <p:tgtEl>
                                          <p:spTgt spid="1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animEffect transition="in" filter="fade">
                                      <p:cBhvr>
                                        <p:cTn id="26" dur="500"/>
                                        <p:tgtEl>
                                          <p:spTgt spid="1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fade">
                                      <p:cBhvr>
                                        <p:cTn id="31" dur="500"/>
                                        <p:tgtEl>
                                          <p:spTgt spid="1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17" grpId="0"/>
      <p:bldP spid="18" grpId="0" build="p"/>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1331640" y="2713941"/>
            <a:ext cx="6480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fr-FR" altLang="fr-FR" sz="3600" b="1" dirty="0" smtClean="0">
                <a:solidFill>
                  <a:srgbClr val="CC3300"/>
                </a:solidFill>
                <a:latin typeface="Calibri" panose="020F0502020204030204" pitchFamily="34" charset="0"/>
              </a:rPr>
              <a:t>La démarche qualité</a:t>
            </a:r>
            <a:endParaRPr lang="fr-FR" altLang="fr-FR" sz="3600" b="1" dirty="0">
              <a:solidFill>
                <a:srgbClr val="CC3300"/>
              </a:solidFill>
              <a:latin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7406025"/>
      </p:ext>
    </p:extLst>
  </p:cSld>
  <p:clrMapOvr>
    <a:masterClrMapping/>
  </p:clrMapOvr>
  <mc:AlternateContent xmlns:mc="http://schemas.openxmlformats.org/markup-compatibility/2006" xmlns:p14="http://schemas.microsoft.com/office/powerpoint/2010/main">
    <mc:Choice Requires="p14">
      <p:transition spd="slow" p14:dur="2000" advTm="5443"/>
    </mc:Choice>
    <mc:Fallback xmlns="">
      <p:transition spd="slow" advTm="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2|18.1|14.7"/>
</p:tagLst>
</file>

<file path=ppt/tags/tag10.xml><?xml version="1.0" encoding="utf-8"?>
<p:tagLst xmlns:a="http://schemas.openxmlformats.org/drawingml/2006/main" xmlns:r="http://schemas.openxmlformats.org/officeDocument/2006/relationships" xmlns:p="http://schemas.openxmlformats.org/presentationml/2006/main">
  <p:tag name="TIMING" val="|10.1|3.5|3.6|15.5|2.1|5.3|2"/>
</p:tagLst>
</file>

<file path=ppt/tags/tag11.xml><?xml version="1.0" encoding="utf-8"?>
<p:tagLst xmlns:a="http://schemas.openxmlformats.org/drawingml/2006/main" xmlns:r="http://schemas.openxmlformats.org/officeDocument/2006/relationships" xmlns:p="http://schemas.openxmlformats.org/presentationml/2006/main">
  <p:tag name="TIMING" val="|15.5|7|8|10.7|1.5"/>
</p:tagLst>
</file>

<file path=ppt/tags/tag12.xml><?xml version="1.0" encoding="utf-8"?>
<p:tagLst xmlns:a="http://schemas.openxmlformats.org/drawingml/2006/main" xmlns:r="http://schemas.openxmlformats.org/officeDocument/2006/relationships" xmlns:p="http://schemas.openxmlformats.org/presentationml/2006/main">
  <p:tag name="TIMING" val="|17.3|1"/>
</p:tagLst>
</file>

<file path=ppt/tags/tag13.xml><?xml version="1.0" encoding="utf-8"?>
<p:tagLst xmlns:a="http://schemas.openxmlformats.org/drawingml/2006/main" xmlns:r="http://schemas.openxmlformats.org/officeDocument/2006/relationships" xmlns:p="http://schemas.openxmlformats.org/presentationml/2006/main">
  <p:tag name="TIMING" val="|5.4|5.2|2.7|3|6.8|2.9|2.7"/>
</p:tagLst>
</file>

<file path=ppt/tags/tag14.xml><?xml version="1.0" encoding="utf-8"?>
<p:tagLst xmlns:a="http://schemas.openxmlformats.org/drawingml/2006/main" xmlns:r="http://schemas.openxmlformats.org/officeDocument/2006/relationships" xmlns:p="http://schemas.openxmlformats.org/presentationml/2006/main">
  <p:tag name="TIMING" val="|36.6|2.1"/>
</p:tagLst>
</file>

<file path=ppt/tags/tag15.xml><?xml version="1.0" encoding="utf-8"?>
<p:tagLst xmlns:a="http://schemas.openxmlformats.org/drawingml/2006/main" xmlns:r="http://schemas.openxmlformats.org/officeDocument/2006/relationships" xmlns:p="http://schemas.openxmlformats.org/presentationml/2006/main">
  <p:tag name="TIMING" val="|10.3|55.3|10.3|9.4"/>
</p:tagLst>
</file>

<file path=ppt/tags/tag16.xml><?xml version="1.0" encoding="utf-8"?>
<p:tagLst xmlns:a="http://schemas.openxmlformats.org/drawingml/2006/main" xmlns:r="http://schemas.openxmlformats.org/officeDocument/2006/relationships" xmlns:p="http://schemas.openxmlformats.org/presentationml/2006/main">
  <p:tag name="TIMING" val="|13.6"/>
</p:tagLst>
</file>

<file path=ppt/tags/tag17.xml><?xml version="1.0" encoding="utf-8"?>
<p:tagLst xmlns:a="http://schemas.openxmlformats.org/drawingml/2006/main" xmlns:r="http://schemas.openxmlformats.org/officeDocument/2006/relationships" xmlns:p="http://schemas.openxmlformats.org/presentationml/2006/main">
  <p:tag name="TIMING" val="|12.1|18"/>
</p:tagLst>
</file>

<file path=ppt/tags/tag18.xml><?xml version="1.0" encoding="utf-8"?>
<p:tagLst xmlns:a="http://schemas.openxmlformats.org/drawingml/2006/main" xmlns:r="http://schemas.openxmlformats.org/officeDocument/2006/relationships" xmlns:p="http://schemas.openxmlformats.org/presentationml/2006/main">
  <p:tag name="TIMING" val="|24.3|11.1"/>
</p:tagLst>
</file>

<file path=ppt/tags/tag19.xml><?xml version="1.0" encoding="utf-8"?>
<p:tagLst xmlns:a="http://schemas.openxmlformats.org/drawingml/2006/main" xmlns:r="http://schemas.openxmlformats.org/officeDocument/2006/relationships" xmlns:p="http://schemas.openxmlformats.org/presentationml/2006/main">
  <p:tag name="TIMING" val="|7.7|4.7|7.9|4.7|7.2"/>
</p:tagLst>
</file>

<file path=ppt/tags/tag2.xml><?xml version="1.0" encoding="utf-8"?>
<p:tagLst xmlns:a="http://schemas.openxmlformats.org/drawingml/2006/main" xmlns:r="http://schemas.openxmlformats.org/officeDocument/2006/relationships" xmlns:p="http://schemas.openxmlformats.org/presentationml/2006/main">
  <p:tag name="TIMING" val="|6.2|0.7|0.4|8.6|0.7|6.7|0.4|3.7|0.7|11.4|3.6"/>
</p:tagLst>
</file>

<file path=ppt/tags/tag3.xml><?xml version="1.0" encoding="utf-8"?>
<p:tagLst xmlns:a="http://schemas.openxmlformats.org/drawingml/2006/main" xmlns:r="http://schemas.openxmlformats.org/officeDocument/2006/relationships" xmlns:p="http://schemas.openxmlformats.org/presentationml/2006/main">
  <p:tag name="TIMING" val="|1.3"/>
</p:tagLst>
</file>

<file path=ppt/tags/tag4.xml><?xml version="1.0" encoding="utf-8"?>
<p:tagLst xmlns:a="http://schemas.openxmlformats.org/drawingml/2006/main" xmlns:r="http://schemas.openxmlformats.org/officeDocument/2006/relationships" xmlns:p="http://schemas.openxmlformats.org/presentationml/2006/main">
  <p:tag name="TIMING" val="|1.8|3.7|19.1|5.6"/>
</p:tagLst>
</file>

<file path=ppt/tags/tag5.xml><?xml version="1.0" encoding="utf-8"?>
<p:tagLst xmlns:a="http://schemas.openxmlformats.org/drawingml/2006/main" xmlns:r="http://schemas.openxmlformats.org/officeDocument/2006/relationships" xmlns:p="http://schemas.openxmlformats.org/presentationml/2006/main">
  <p:tag name="TIMING" val="|2.1|22.6|1.9|1.9|2.4|6.8"/>
</p:tagLst>
</file>

<file path=ppt/tags/tag6.xml><?xml version="1.0" encoding="utf-8"?>
<p:tagLst xmlns:a="http://schemas.openxmlformats.org/drawingml/2006/main" xmlns:r="http://schemas.openxmlformats.org/officeDocument/2006/relationships" xmlns:p="http://schemas.openxmlformats.org/presentationml/2006/main">
  <p:tag name="TIMING" val="|4.8|5.7|2.8|5.5|4.4"/>
</p:tagLst>
</file>

<file path=ppt/tags/tag7.xml><?xml version="1.0" encoding="utf-8"?>
<p:tagLst xmlns:a="http://schemas.openxmlformats.org/drawingml/2006/main" xmlns:r="http://schemas.openxmlformats.org/officeDocument/2006/relationships" xmlns:p="http://schemas.openxmlformats.org/presentationml/2006/main">
  <p:tag name="TIMING" val="|29"/>
</p:tagLst>
</file>

<file path=ppt/tags/tag8.xml><?xml version="1.0" encoding="utf-8"?>
<p:tagLst xmlns:a="http://schemas.openxmlformats.org/drawingml/2006/main" xmlns:r="http://schemas.openxmlformats.org/officeDocument/2006/relationships" xmlns:p="http://schemas.openxmlformats.org/presentationml/2006/main">
  <p:tag name="TIMING" val="|7.4|15.9|5.4"/>
</p:tagLst>
</file>

<file path=ppt/tags/tag9.xml><?xml version="1.0" encoding="utf-8"?>
<p:tagLst xmlns:a="http://schemas.openxmlformats.org/drawingml/2006/main" xmlns:r="http://schemas.openxmlformats.org/officeDocument/2006/relationships" xmlns:p="http://schemas.openxmlformats.org/presentationml/2006/main">
  <p:tag name="TIMING" val="|6.8|3.3|7.5|57.1"/>
</p:tagLst>
</file>

<file path=ppt/theme/theme1.xml><?xml version="1.0" encoding="utf-8"?>
<a:theme xmlns:a="http://schemas.openxmlformats.org/drawingml/2006/main" name="Modèle par défa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4175</TotalTime>
  <Words>3426</Words>
  <Application>Microsoft Office PowerPoint</Application>
  <PresentationFormat>Affichage à l'écran (4:3)</PresentationFormat>
  <Paragraphs>526</Paragraphs>
  <Slides>34</Slides>
  <Notes>34</Notes>
  <HiddenSlides>0</HiddenSlides>
  <MMClips>34</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Symboles de danger en vigueur depuis décembre 2010</vt:lpstr>
      <vt:lpstr>Présentation PowerPoint</vt:lpstr>
      <vt:lpstr>Présentation PowerPoint</vt:lpstr>
    </vt:vector>
  </TitlesOfParts>
  <Company>DFI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DFI</dc:creator>
  <cp:lastModifiedBy>DIH36925</cp:lastModifiedBy>
  <cp:revision>447</cp:revision>
  <cp:lastPrinted>2019-06-19T12:16:06Z</cp:lastPrinted>
  <dcterms:created xsi:type="dcterms:W3CDTF">2011-03-31T19:27:52Z</dcterms:created>
  <dcterms:modified xsi:type="dcterms:W3CDTF">2019-08-07T13:10:59Z</dcterms:modified>
</cp:coreProperties>
</file>